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417399-0CF9-4871-B289-52645247F7E0}">
          <p14:sldIdLst>
            <p14:sldId id="256"/>
          </p14:sldIdLst>
        </p14:section>
        <p14:section name="Untitled Section" id="{B8D5ACD1-E349-4091-AFD6-6995D446B343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9EF72-BFF9-4A51-AF83-2E41F3F8E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40735-AE49-4A37-BE07-BE8E6B7C4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33517-7F0A-4044-9236-5001589B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2D6B2-75ED-4FAF-9A48-FBDBB73DB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7BA10-6097-431B-96A0-2EE009CDE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9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CB48-5E18-472E-88EA-65B1A500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7EE33-58C6-4D25-8FA4-31571A3C7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9A043-74C2-47A0-BFCA-45959D33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772B0-BA98-4E98-9211-0C80D4BD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2A1F5-FCA3-4D41-980A-F0543FDB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3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38E33-8E33-4509-BBD5-4A6CF6064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7AE63-1733-45E5-A3C1-8ED64BDA4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5E947-E375-4F79-ABA9-057EBBE7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923CF-8743-4B09-9D48-27F2B4B9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5FCE1-0FFE-4BE6-9B68-E87204FD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5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08B5-0033-4075-AB3A-410182B6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9CAB4-7DDD-4685-A9F6-F5A54E657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85F7E-BAB4-4854-8FCE-F31214BC3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6AB47-0D3A-41F2-921B-D6E90E1C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86868-0318-420D-A3E1-51E3DFEC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5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EFB5-4D3C-41D4-B6C0-38FDBE2C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837C9-9E3A-428C-8CEA-DFE533B50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E2163-06AE-44DE-99A3-CF91851B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BD9E8-4BD4-4C20-9FFB-28061B20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BB572-8E5C-4112-BD20-1F32E08A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E8BD8-694F-4CF4-B8B3-84A7EF820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5140A-77E2-482D-8E66-67889E8AF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0389C-C4DB-4DD2-A74B-7F80F5B8C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D98E2-076D-4E94-AD4D-6CDC41E0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42CCA-86DF-46BC-B6B6-71D449AC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DC028-01C9-4C85-8C82-F6E2EBB24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3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F604-6B4B-4D78-8CBA-0B7DF1F2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2AAC4-144C-4FE5-82C7-43D75BF8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DE505-ACE7-4955-9ABD-57C709291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435A3-420C-4424-9F04-29E5D2395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BE994-A407-4F83-B17E-6B8DB954D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FF5828-54D7-4870-A4DE-DBF673FC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464618-7B11-4086-A06F-357ACD30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59FD47-693D-42CA-A25E-D5F74DDE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3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415E-2A7A-4E18-8789-6528489D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EB0C7-AF41-4354-AC76-42D73FEA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DE87-6A55-4AD7-8950-7B4E1578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9C084-6651-4598-A140-53ACD8B9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0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C357C-1B6E-4634-AE98-594E22A8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C7E2C-7F1B-4502-B56B-A356B16A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08116-5680-4109-A9A9-A06C8FC0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7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A1F0-53DF-4346-A0DE-180B61361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40CFD-FA52-45BE-B1AE-5BD2429C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D2C19-147A-40C8-96FA-11F24B3E3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241C0-4357-4BCA-8E6D-05611DAC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7FFD0-6425-4192-B962-7EE5F2D2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2833A-16E9-4D33-97AF-1E621500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6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39AB-C2AE-4747-A57A-7351ADAD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847E2-A333-46C0-A80E-5DC243A42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85CF3C-6635-4F55-9C4B-B5056BBF0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FA895-6F05-4312-A8B2-0D659437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6C1A2-838C-4420-BB58-3A6D1309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72F0E-0E02-403F-9138-55E9D38C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2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79ECAA-8352-4C54-8E15-49564D80C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F9933-B1A9-438A-B314-D039B1529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8920-2DE3-4888-9300-2D8FDC717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9782-2CC0-48EB-BC09-968E4BB99AB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56F5-93B1-4550-84B4-7785591B4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AFC17-47C2-4D5B-9D76-D5FD0677C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B7783-BB3B-40E7-9ED0-B64621F6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atfrog.wegrok.net/2012/09/new-high-school-graduation-requirement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ersitystudy.ca/search-programs/" TargetMode="External"/><Relationship Id="rId2" Type="http://schemas.openxmlformats.org/officeDocument/2006/relationships/hyperlink" Target="https://alis.alberta.ca/explore-education-and-train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lis.alberta.ca/explore-education-and-training/plan-for-graduate-school/" TargetMode="External"/><Relationship Id="rId4" Type="http://schemas.openxmlformats.org/officeDocument/2006/relationships/hyperlink" Target="https://www.macewan.ca/contribute/groups/public/documents/document/cmfk/x2d1/~edisp/cdel_professionalgrad_guide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development.ab.ca/resources/Documents/Inventory%20of%20Education%20and%20Training%20Programs%20and%20Courses%20-%20October%202018.pdf" TargetMode="External"/><Relationship Id="rId2" Type="http://schemas.openxmlformats.org/officeDocument/2006/relationships/hyperlink" Target="https://www.careerdevelopment.ab.ca/resources/Documents/Web%20Updates%202017/CCDP%20Application%20Guide%202017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eerdevelopment.ab.ca/resources/Documents/Web%20Updates%202017/CCDP%20Application%20Guide%202017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haoticsoulzzz.wordpress.com/2011/12/21/ummmmmm-yess-its-you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A7C02-7E93-4F77-B4AD-326BE6506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695" y="1122362"/>
            <a:ext cx="11356259" cy="3361147"/>
          </a:xfrm>
        </p:spPr>
        <p:txBody>
          <a:bodyPr/>
          <a:lstStyle/>
          <a:p>
            <a:r>
              <a:rPr lang="en-US" b="1" dirty="0"/>
              <a:t>Do I Need Further Education?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F0DB5-9D22-4B33-916E-D509049EE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5926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dirty="0"/>
              <a:t>If so, what?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52E687-2101-4271-8487-D2E60F263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25196" y="442545"/>
            <a:ext cx="2610988" cy="26263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6FDB37-063F-4EEA-AC48-4D4BE57F711C}"/>
              </a:ext>
            </a:extLst>
          </p:cNvPr>
          <p:cNvSpPr txBox="1"/>
          <p:nvPr/>
        </p:nvSpPr>
        <p:spPr>
          <a:xfrm>
            <a:off x="486696" y="5465772"/>
            <a:ext cx="3238500" cy="186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katfrog.wegrok.net/2012/09/new-high-school-graduation-requirements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76368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1E94D-A7C5-40C4-999E-9C49F138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for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8EAE4-6EF6-4FF3-BF0C-2EB23B6F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9034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Application form</a:t>
            </a:r>
          </a:p>
          <a:p>
            <a:r>
              <a:rPr lang="en-US" dirty="0"/>
              <a:t>Standardized exam</a:t>
            </a:r>
          </a:p>
          <a:p>
            <a:r>
              <a:rPr lang="en-US" dirty="0"/>
              <a:t>Statement of research, purpose, intent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Transcripts</a:t>
            </a:r>
          </a:p>
          <a:p>
            <a:r>
              <a:rPr lang="en-US" dirty="0"/>
              <a:t>Portfolio</a:t>
            </a:r>
          </a:p>
          <a:p>
            <a:r>
              <a:rPr lang="en-US" dirty="0"/>
              <a:t>Writing Sample</a:t>
            </a:r>
          </a:p>
          <a:p>
            <a:r>
              <a:rPr lang="en-US" dirty="0"/>
              <a:t>Interview or Audition</a:t>
            </a:r>
          </a:p>
          <a:p>
            <a:r>
              <a:rPr lang="en-US" dirty="0"/>
              <a:t>Curriculum Vitae</a:t>
            </a:r>
          </a:p>
          <a:p>
            <a:r>
              <a:rPr lang="en-US" dirty="0"/>
              <a:t>Fee payment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3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53319-946B-45D0-9CEA-F35B8B75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A97A7-74B1-46E9-87B3-34DABBF4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ALIS: </a:t>
            </a:r>
            <a:r>
              <a:rPr lang="en-US" dirty="0">
                <a:hlinkClick r:id="rId2"/>
              </a:rPr>
              <a:t>Explore Education Programs</a:t>
            </a:r>
            <a:endParaRPr lang="en-US" dirty="0"/>
          </a:p>
          <a:p>
            <a:pPr lvl="1"/>
            <a:r>
              <a:rPr lang="en-US" dirty="0" err="1"/>
              <a:t>UniversityStudy.Ca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Search Programs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u="sng" dirty="0"/>
              <a:t>Masters and/or PhD programs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MacEwan University: Career Development and Experiential Learning: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hlinkClick r:id="rId4"/>
              </a:rPr>
              <a:t>Under Career Development-Advice and Support</a:t>
            </a:r>
            <a:endParaRPr lang="en-US" dirty="0"/>
          </a:p>
          <a:p>
            <a:pPr lvl="1"/>
            <a:r>
              <a:rPr lang="en-US" dirty="0"/>
              <a:t>ALIS: </a:t>
            </a:r>
            <a:r>
              <a:rPr lang="en-US" dirty="0">
                <a:hlinkClick r:id="rId5"/>
              </a:rPr>
              <a:t>Is Graduate School Right for You?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6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8E91-1EC4-4B34-9BFB-6FB4CFD5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CDAA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ABBE0-EC43-4D11-8574-EB09A1253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CDAA Certification: </a:t>
            </a:r>
            <a:r>
              <a:rPr lang="en-CA" dirty="0"/>
              <a:t>Refer to pages 7 and 8 of the CCDP Application Guide for the required courses (see next slide):</a:t>
            </a:r>
            <a:endParaRPr lang="en-CA" sz="3600" dirty="0"/>
          </a:p>
          <a:p>
            <a:pPr marL="0" indent="0">
              <a:buNone/>
            </a:pPr>
            <a:r>
              <a:rPr lang="en-CA" u="sng" dirty="0">
                <a:hlinkClick r:id="rId2"/>
              </a:rPr>
              <a:t>https://www.careerdevelopment.ab.ca/resources/Documents/Web%20Updates%202017/CCDP%20Application%20Guide%202017.pdf</a:t>
            </a:r>
            <a:endParaRPr lang="en-CA" sz="3600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National inventory of programs and courses available (Canadian Council of Career Development-CCCD):</a:t>
            </a:r>
            <a:endParaRPr lang="en-CA" sz="3600" dirty="0"/>
          </a:p>
          <a:p>
            <a:r>
              <a:rPr lang="en-CA" u="sng" dirty="0">
                <a:hlinkClick r:id="rId3"/>
              </a:rPr>
              <a:t>https://www.careerdevelopment.ab.ca/resources/Documents/Inventory%20of%20Education%20and%20Training%20Programs%20and%20Courses%20-%20October%202018.pdf</a:t>
            </a:r>
            <a:endParaRPr lang="en-CA" u="sng" dirty="0"/>
          </a:p>
          <a:p>
            <a:pPr marL="0" indent="0">
              <a:buNone/>
            </a:pPr>
            <a:endParaRPr lang="en-CA" sz="3600" dirty="0"/>
          </a:p>
          <a:p>
            <a:r>
              <a:rPr lang="en-CA" dirty="0" err="1"/>
              <a:t>UofC</a:t>
            </a:r>
            <a:r>
              <a:rPr lang="en-CA" dirty="0"/>
              <a:t>, Life Strategies, and Career Professionals of Canada are most popular for Alberta practitioners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343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FD4B8-119A-44D7-8C71-CE9DB070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CDAA Specifics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79D46-6724-4F8D-9FE5-C182EB56F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>
                <a:hlinkClick r:id="rId2"/>
              </a:rPr>
              <a:t>CDAA Application Guide</a:t>
            </a:r>
          </a:p>
          <a:p>
            <a:r>
              <a:rPr lang="en-US" sz="2000" dirty="0">
                <a:hlinkClick r:id="rId2"/>
              </a:rPr>
              <a:t>Education Pathway</a:t>
            </a:r>
            <a:r>
              <a:rPr lang="en-US" sz="2000" dirty="0"/>
              <a:t>: </a:t>
            </a:r>
          </a:p>
          <a:p>
            <a:pPr lvl="1"/>
            <a:r>
              <a:rPr lang="en-US" sz="1600" dirty="0"/>
              <a:t>Career development or related Master’s degree + 1600 hours experience within the past two (2) years </a:t>
            </a:r>
          </a:p>
          <a:p>
            <a:pPr lvl="1"/>
            <a:r>
              <a:rPr lang="en-US" sz="1600" dirty="0"/>
              <a:t>Career development or related Bachelor’s degree + 3200 hours experience within the past four (4) years</a:t>
            </a:r>
          </a:p>
          <a:p>
            <a:pPr lvl="1"/>
            <a:r>
              <a:rPr lang="en-US" sz="1600" dirty="0"/>
              <a:t>Career development or related Diploma* + 4800 hours experience within the past six (6) years </a:t>
            </a:r>
          </a:p>
          <a:p>
            <a:pPr lvl="1"/>
            <a:r>
              <a:rPr lang="en-US" sz="1600" dirty="0"/>
              <a:t>Career development or related Certificate* + 6400 hours experience within the past eight (8) years </a:t>
            </a:r>
          </a:p>
          <a:p>
            <a:pPr marL="457200" lvl="1" indent="0">
              <a:buNone/>
            </a:pPr>
            <a:r>
              <a:rPr lang="en-US" sz="1600" dirty="0"/>
              <a:t>*What constitutes an accepted certificate or diploma for the purpose of certification is defined by each certifying association.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Education Eligibility Standard In Alberta, the education standard necessary for certification (education pathway) is completion of a certificate (200 hours) in career development including:</a:t>
            </a:r>
          </a:p>
          <a:p>
            <a:pPr marL="457200" lvl="1" indent="0">
              <a:buNone/>
            </a:pPr>
            <a:r>
              <a:rPr lang="en-US" sz="1600" dirty="0"/>
              <a:t> 1. one (1) accredited course in Career Development Ethics and Professional Conduct having a minimum weight of one (1) academic credit / ten (10) hours study time (including instruction and self-study) or proven equivalency, and</a:t>
            </a:r>
          </a:p>
          <a:p>
            <a:pPr marL="457200" lvl="1" indent="0">
              <a:buNone/>
            </a:pPr>
            <a:r>
              <a:rPr lang="en-US" sz="1600" dirty="0"/>
              <a:t> 2. one (1) accredited course in Career Development Theory having a minimum weight of three (3) academic credits / thirty (30) hours study time (including instruction and self-study) or proven equivalency </a:t>
            </a:r>
          </a:p>
          <a:p>
            <a:pPr marL="457200" lvl="1" indent="0">
              <a:buNone/>
            </a:pPr>
            <a:r>
              <a:rPr lang="en-US" sz="1600" dirty="0"/>
              <a:t>In Alberta, the education standard necessary for certification (employment pathway) is completion of:</a:t>
            </a:r>
          </a:p>
          <a:p>
            <a:pPr marL="457200" lvl="1" indent="0">
              <a:buNone/>
            </a:pPr>
            <a:r>
              <a:rPr lang="en-US" sz="1600" dirty="0"/>
              <a:t> 1. one (1) accredited course in Career Development Ethics and Professional Conduct having a minimum weight of one (1) academic credit / ten (10) hours study time (including instruction and self-study) or proven equivalency, and CCDP Application Guide 8 August 2017</a:t>
            </a:r>
          </a:p>
          <a:p>
            <a:pPr marL="457200" lvl="1" indent="0">
              <a:buNone/>
            </a:pPr>
            <a:r>
              <a:rPr lang="en-US" sz="1600" dirty="0"/>
              <a:t> 2. one (1) accredited course in Career Development Theory having a minimum weight of three (3) academic credits / thirty (30) hours study time (including instruction and self-study) or proven equivalency</a:t>
            </a:r>
          </a:p>
          <a:p>
            <a:pPr marL="457200" lvl="1" indent="0">
              <a:buNone/>
            </a:pPr>
            <a:r>
              <a:rPr lang="en-US" sz="1600" dirty="0"/>
              <a:t> Career Development Practitioners can access in person, online, and blended learning programs across Canada.</a:t>
            </a:r>
          </a:p>
          <a:p>
            <a:pPr marL="457200" lvl="1" indent="0">
              <a:buNone/>
            </a:pPr>
            <a:r>
              <a:rPr lang="en-US" sz="1600" dirty="0"/>
              <a:t>Please visit www.careerdevelopment.ab.ca or contact the CDAA Registrar at registrar@careerdevelopment.ab.ca for more information.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79503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8D10-8A64-4684-B417-2FD75F45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04646-264C-49F8-859C-4310C1FC7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dirty="0"/>
              <a:t>Dorothy Ritz</a:t>
            </a:r>
          </a:p>
          <a:p>
            <a:pPr marL="0" indent="0" algn="ctr">
              <a:buNone/>
            </a:pPr>
            <a:r>
              <a:rPr lang="en-CA" sz="4400" dirty="0"/>
              <a:t>780-292-6599</a:t>
            </a:r>
          </a:p>
          <a:p>
            <a:pPr marL="0" indent="0" algn="ctr">
              <a:buNone/>
            </a:pPr>
            <a:r>
              <a:rPr lang="en-CA" sz="4400" dirty="0"/>
              <a:t>Big_story@shaw.ca</a:t>
            </a:r>
          </a:p>
        </p:txBody>
      </p:sp>
    </p:spTree>
    <p:extLst>
      <p:ext uri="{BB962C8B-B14F-4D97-AF65-F5344CB8AC3E}">
        <p14:creationId xmlns:p14="http://schemas.microsoft.com/office/powerpoint/2010/main" val="301639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5D1F6-36D4-451A-B1E3-B03041412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05575" cy="1325563"/>
          </a:xfrm>
        </p:spPr>
        <p:txBody>
          <a:bodyPr>
            <a:normAutofit/>
          </a:bodyPr>
          <a:lstStyle/>
          <a:p>
            <a:r>
              <a:rPr lang="en-US" b="1" dirty="0"/>
              <a:t>To consider: 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5303576-8B3A-4CFB-9B4A-3BCE0C205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13374" cy="4351338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Career goals</a:t>
            </a:r>
          </a:p>
          <a:p>
            <a:endParaRPr lang="en-US" sz="3800" dirty="0"/>
          </a:p>
          <a:p>
            <a:r>
              <a:rPr lang="en-US" sz="3800" dirty="0"/>
              <a:t>What do I want to learn?</a:t>
            </a:r>
          </a:p>
          <a:p>
            <a:endParaRPr lang="en-US" sz="3800" dirty="0"/>
          </a:p>
          <a:p>
            <a:r>
              <a:rPr lang="en-US" sz="3800" dirty="0"/>
              <a:t>Life space</a:t>
            </a:r>
          </a:p>
          <a:p>
            <a:endParaRPr lang="en-US" sz="3800" dirty="0"/>
          </a:p>
          <a:p>
            <a:r>
              <a:rPr lang="en-US" sz="3800" dirty="0"/>
              <a:t>Gather Information</a:t>
            </a:r>
          </a:p>
          <a:p>
            <a:endParaRPr lang="en-US" sz="3800" dirty="0"/>
          </a:p>
          <a:p>
            <a:r>
              <a:rPr lang="en-US" sz="3800" dirty="0"/>
              <a:t>Type of programs</a:t>
            </a:r>
          </a:p>
          <a:p>
            <a:endParaRPr lang="en-US" sz="3800" dirty="0"/>
          </a:p>
          <a:p>
            <a:r>
              <a:rPr lang="en-US" sz="3800" dirty="0"/>
              <a:t>Application processes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Content Placeholder 9">
            <a:extLst>
              <a:ext uri="{FF2B5EF4-FFF2-40B4-BE49-F238E27FC236}">
                <a16:creationId xmlns:a16="http://schemas.microsoft.com/office/drawing/2014/main" id="{8CBAE2EC-3B5D-4EAA-833E-CE279B4370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844" b="1099"/>
          <a:stretch/>
        </p:blipFill>
        <p:spPr>
          <a:xfrm>
            <a:off x="4227543" y="230188"/>
            <a:ext cx="663635" cy="128016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413D172-8B6A-47F5-9813-DE455773F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EE84A4-70DF-4DAD-BA78-3B37B734F69E}"/>
              </a:ext>
            </a:extLst>
          </p:cNvPr>
          <p:cNvSpPr txBox="1"/>
          <p:nvPr/>
        </p:nvSpPr>
        <p:spPr>
          <a:xfrm>
            <a:off x="9106023" y="6657945"/>
            <a:ext cx="218681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chaoticsoulzzz.wordpress.com/2011/12/21/ummmmmm-yess-its-you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8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0A79-77CF-4219-89D8-D0F8FAE34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Career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86A1-6127-4F83-8D0E-679EB1BEF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/>
              <a:t>Where is my work (my position/ employment) at?</a:t>
            </a: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Do I see “niches/needs”?</a:t>
            </a: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Am I the one to address those “niches/needs”?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3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39B7A-0DD4-4C7C-8198-73D76EBD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 I Want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54563-A4B1-44A3-9C0E-ECCB46644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Specific skills/knowledge to address “niche/need” at work</a:t>
            </a:r>
          </a:p>
          <a:p>
            <a:r>
              <a:rPr lang="en-US" sz="3200" dirty="0"/>
              <a:t>Skills/knowledge for a different career?</a:t>
            </a:r>
          </a:p>
          <a:p>
            <a:r>
              <a:rPr lang="en-US" sz="3200" dirty="0"/>
              <a:t>Skills/knowledge that increase my credibility?</a:t>
            </a:r>
          </a:p>
          <a:p>
            <a:r>
              <a:rPr lang="en-US" sz="3200" dirty="0"/>
              <a:t>Something I have always wanted to learn?</a:t>
            </a:r>
          </a:p>
          <a:p>
            <a:endParaRPr lang="en-US" sz="3200" dirty="0"/>
          </a:p>
          <a:p>
            <a:r>
              <a:rPr lang="en-US" sz="3200" dirty="0"/>
              <a:t>Note-successful applications-especially for graduate schools—clarify what you want to learn</a:t>
            </a:r>
          </a:p>
        </p:txBody>
      </p:sp>
    </p:spTree>
    <p:extLst>
      <p:ext uri="{BB962C8B-B14F-4D97-AF65-F5344CB8AC3E}">
        <p14:creationId xmlns:p14="http://schemas.microsoft.com/office/powerpoint/2010/main" val="297672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5D5B-C356-46B4-AFF1-813F7447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Gather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CB49C-EDE7-4911-92C5-13EB23AAA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Access your networks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Speak with others about their educational experiences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Speak with co-workers, supervisors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7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80D41-ECD7-47E9-B5EF-B05F5D496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9C99B-007B-4169-AC44-BCEA76459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Who are the significant people in my life and how would my accessing more education effect them?</a:t>
            </a:r>
          </a:p>
          <a:p>
            <a:endParaRPr lang="en-US" sz="3200" dirty="0"/>
          </a:p>
          <a:p>
            <a:r>
              <a:rPr lang="en-US" sz="3200" dirty="0"/>
              <a:t>My age; going back after a long time?</a:t>
            </a:r>
          </a:p>
          <a:p>
            <a:endParaRPr lang="en-US" sz="3200" dirty="0"/>
          </a:p>
          <a:p>
            <a:r>
              <a:rPr lang="en-US" sz="3200" dirty="0"/>
              <a:t>Geography-residency? Would this mean a move?</a:t>
            </a:r>
          </a:p>
          <a:p>
            <a:endParaRPr lang="en-US" sz="3200" dirty="0"/>
          </a:p>
          <a:p>
            <a:r>
              <a:rPr lang="en-US" sz="3200" dirty="0"/>
              <a:t>Finances-is this the right time in the context of finances?</a:t>
            </a:r>
          </a:p>
          <a:p>
            <a:endParaRPr lang="en-US" sz="3200" dirty="0"/>
          </a:p>
          <a:p>
            <a:r>
              <a:rPr lang="en-US" sz="3200" dirty="0"/>
              <a:t>Day to day scheduling and balance (work, family, friends and education)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0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19A3-E3AB-46EE-BEAB-6B43F902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Type of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C94D1-852F-4775-A369-3323E71D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Graduate Studies?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Focus on Career Development Practitioner Certification?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Other Professional Education (certificates/diplomas)?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6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AC61-F139-4E02-BDFC-EEA0B0CC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Evaluating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0229-00C7-45B2-B5D9-5C52F9EC2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Content</a:t>
            </a:r>
          </a:p>
          <a:p>
            <a:endParaRPr lang="en-US" dirty="0"/>
          </a:p>
          <a:p>
            <a:r>
              <a:rPr lang="en-US" dirty="0"/>
              <a:t>Delivery style (residency, online, blended)</a:t>
            </a:r>
          </a:p>
          <a:p>
            <a:endParaRPr lang="en-US" dirty="0"/>
          </a:p>
          <a:p>
            <a:r>
              <a:rPr lang="en-US" dirty="0"/>
              <a:t>Admission requirements</a:t>
            </a:r>
          </a:p>
          <a:p>
            <a:endParaRPr lang="en-US" dirty="0"/>
          </a:p>
          <a:p>
            <a:r>
              <a:rPr lang="en-US" dirty="0"/>
              <a:t>Program requirements</a:t>
            </a:r>
          </a:p>
          <a:p>
            <a:endParaRPr lang="en-US" dirty="0"/>
          </a:p>
          <a:p>
            <a:r>
              <a:rPr lang="en-US" dirty="0"/>
              <a:t>Teaching faculty</a:t>
            </a:r>
          </a:p>
          <a:p>
            <a:endParaRPr lang="en-US" dirty="0"/>
          </a:p>
          <a:p>
            <a:r>
              <a:rPr lang="en-US" dirty="0"/>
              <a:t>Costs</a:t>
            </a:r>
          </a:p>
          <a:p>
            <a:endParaRPr lang="en-US" dirty="0"/>
          </a:p>
          <a:p>
            <a:r>
              <a:rPr lang="en-US" dirty="0"/>
              <a:t>Length of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6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1B0A-53CA-43CA-860A-0D42F0E8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9C559-321F-4911-B1AF-04EFE28C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Certificates, Diplomas, Undergraduate Degrees</a:t>
            </a:r>
          </a:p>
          <a:p>
            <a:r>
              <a:rPr lang="en-US" dirty="0"/>
              <a:t>After Degrees</a:t>
            </a:r>
          </a:p>
          <a:p>
            <a:r>
              <a:rPr lang="en-US" dirty="0"/>
              <a:t>Graduate Diplomas or Certificated</a:t>
            </a:r>
          </a:p>
          <a:p>
            <a:pPr marL="0" indent="0">
              <a:buNone/>
            </a:pPr>
            <a:r>
              <a:rPr lang="en-US" i="1" dirty="0"/>
              <a:t>Graduate or Professional Programs (Masters or PhD)</a:t>
            </a:r>
          </a:p>
          <a:p>
            <a:r>
              <a:rPr lang="en-US" dirty="0"/>
              <a:t>Thesis? Research focus</a:t>
            </a:r>
          </a:p>
          <a:p>
            <a:r>
              <a:rPr lang="en-US" dirty="0"/>
              <a:t>Course based? More applied-career focused</a:t>
            </a:r>
          </a:p>
          <a:p>
            <a:r>
              <a:rPr lang="en-US" dirty="0"/>
              <a:t>Professional-leading to a specific profession</a:t>
            </a:r>
          </a:p>
          <a:p>
            <a:r>
              <a:rPr lang="en-US" dirty="0"/>
              <a:t>Distance/Blended (usually course based)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9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870</Words>
  <Application>Microsoft Office PowerPoint</Application>
  <PresentationFormat>Widescreen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Do I Need Further Education?</vt:lpstr>
      <vt:lpstr>To consider: </vt:lpstr>
      <vt:lpstr>Career Goals</vt:lpstr>
      <vt:lpstr>What Do I Want to Learn?</vt:lpstr>
      <vt:lpstr> Gather Information</vt:lpstr>
      <vt:lpstr>Impact</vt:lpstr>
      <vt:lpstr>Type of Program</vt:lpstr>
      <vt:lpstr>Evaluating programs</vt:lpstr>
      <vt:lpstr>Types of Programs</vt:lpstr>
      <vt:lpstr>Elements for Applications</vt:lpstr>
      <vt:lpstr>Resources</vt:lpstr>
      <vt:lpstr>CDAA Certification</vt:lpstr>
      <vt:lpstr>CDAA Specifics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I Need Further Education?</dc:title>
  <dc:creator>Dorothy Ritz</dc:creator>
  <cp:lastModifiedBy>Randy Ritz</cp:lastModifiedBy>
  <cp:revision>10</cp:revision>
  <dcterms:created xsi:type="dcterms:W3CDTF">2019-04-16T17:33:38Z</dcterms:created>
  <dcterms:modified xsi:type="dcterms:W3CDTF">2019-04-29T01:19:17Z</dcterms:modified>
</cp:coreProperties>
</file>