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handoutMasterIdLst>
    <p:handoutMasterId r:id="rId28"/>
  </p:handoutMasterIdLst>
  <p:sldIdLst>
    <p:sldId id="284" r:id="rId2"/>
    <p:sldId id="303" r:id="rId3"/>
    <p:sldId id="305" r:id="rId4"/>
    <p:sldId id="263" r:id="rId5"/>
    <p:sldId id="288" r:id="rId6"/>
    <p:sldId id="307" r:id="rId7"/>
    <p:sldId id="308" r:id="rId8"/>
    <p:sldId id="287" r:id="rId9"/>
    <p:sldId id="299" r:id="rId10"/>
    <p:sldId id="283" r:id="rId11"/>
    <p:sldId id="312" r:id="rId12"/>
    <p:sldId id="264" r:id="rId13"/>
    <p:sldId id="265" r:id="rId14"/>
    <p:sldId id="266" r:id="rId15"/>
    <p:sldId id="269" r:id="rId16"/>
    <p:sldId id="286" r:id="rId17"/>
    <p:sldId id="309" r:id="rId18"/>
    <p:sldId id="301" r:id="rId19"/>
    <p:sldId id="282" r:id="rId20"/>
    <p:sldId id="294" r:id="rId21"/>
    <p:sldId id="291" r:id="rId22"/>
    <p:sldId id="293" r:id="rId23"/>
    <p:sldId id="292" r:id="rId24"/>
    <p:sldId id="300" r:id="rId25"/>
    <p:sldId id="280"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smail - [2010]" initials="i-["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025" autoAdjust="0"/>
    <p:restoredTop sz="94660"/>
  </p:normalViewPr>
  <p:slideViewPr>
    <p:cSldViewPr>
      <p:cViewPr varScale="1">
        <p:scale>
          <a:sx n="69" d="100"/>
          <a:sy n="69" d="100"/>
        </p:scale>
        <p:origin x="1236" y="66"/>
      </p:cViewPr>
      <p:guideLst>
        <p:guide orient="horz" pos="2160"/>
        <p:guide pos="2880"/>
      </p:guideLst>
    </p:cSldViewPr>
  </p:slideViewPr>
  <p:notesTextViewPr>
    <p:cViewPr>
      <p:scale>
        <a:sx n="1" d="1"/>
        <a:sy n="1" d="1"/>
      </p:scale>
      <p:origin x="0" y="0"/>
    </p:cViewPr>
  </p:notesTextViewPr>
  <p:sorterViewPr>
    <p:cViewPr>
      <p:scale>
        <a:sx n="100" d="100"/>
        <a:sy n="100" d="100"/>
      </p:scale>
      <p:origin x="0" y="-6618"/>
    </p:cViewPr>
  </p:sorterViewPr>
  <p:notesViewPr>
    <p:cSldViewPr>
      <p:cViewPr varScale="1">
        <p:scale>
          <a:sx n="98" d="100"/>
          <a:sy n="98" d="100"/>
        </p:scale>
        <p:origin x="354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4D3F06-2384-4C3A-A2A0-3F85BBE27003}" type="doc">
      <dgm:prSet loTypeId="urn:microsoft.com/office/officeart/2005/8/layout/hProcess9" loCatId="process" qsTypeId="urn:microsoft.com/office/officeart/2005/8/quickstyle/simple1" qsCatId="simple" csTypeId="urn:microsoft.com/office/officeart/2005/8/colors/accent1_2" csCatId="accent1" phldr="1"/>
      <dgm:spPr/>
    </dgm:pt>
    <dgm:pt modelId="{684E82E2-1294-4C08-9D59-9BCDB5752FE2}">
      <dgm:prSet phldrT="[Text]"/>
      <dgm:spPr/>
      <dgm:t>
        <a:bodyPr/>
        <a:lstStyle/>
        <a:p>
          <a:r>
            <a:rPr lang="en-CA" dirty="0"/>
            <a:t>Support</a:t>
          </a:r>
        </a:p>
      </dgm:t>
    </dgm:pt>
    <dgm:pt modelId="{82FA1384-58BC-4219-BC96-873EB0B872B1}" type="parTrans" cxnId="{BF21BF2E-B47C-4967-95C2-069AC0C719CF}">
      <dgm:prSet/>
      <dgm:spPr/>
      <dgm:t>
        <a:bodyPr/>
        <a:lstStyle/>
        <a:p>
          <a:endParaRPr lang="en-CA"/>
        </a:p>
      </dgm:t>
    </dgm:pt>
    <dgm:pt modelId="{6CB7154A-C9C9-4CB5-BFDE-DD52D9F869BC}" type="sibTrans" cxnId="{BF21BF2E-B47C-4967-95C2-069AC0C719CF}">
      <dgm:prSet/>
      <dgm:spPr/>
      <dgm:t>
        <a:bodyPr/>
        <a:lstStyle/>
        <a:p>
          <a:endParaRPr lang="en-CA"/>
        </a:p>
      </dgm:t>
    </dgm:pt>
    <dgm:pt modelId="{E0AA2908-78AE-4238-82F1-DC7D421B97D0}">
      <dgm:prSet phldrT="[Text]"/>
      <dgm:spPr/>
      <dgm:t>
        <a:bodyPr/>
        <a:lstStyle/>
        <a:p>
          <a:r>
            <a:rPr lang="en-CA" dirty="0"/>
            <a:t>Training</a:t>
          </a:r>
        </a:p>
      </dgm:t>
    </dgm:pt>
    <dgm:pt modelId="{0C436D87-8EAA-4015-819D-C293CD36FBDE}" type="parTrans" cxnId="{E48CCEC9-F690-49CE-8203-29F5A4F9544A}">
      <dgm:prSet/>
      <dgm:spPr/>
      <dgm:t>
        <a:bodyPr/>
        <a:lstStyle/>
        <a:p>
          <a:endParaRPr lang="en-CA"/>
        </a:p>
      </dgm:t>
    </dgm:pt>
    <dgm:pt modelId="{1F02E5AA-5CB8-4557-94DE-4BF07B85D77E}" type="sibTrans" cxnId="{E48CCEC9-F690-49CE-8203-29F5A4F9544A}">
      <dgm:prSet/>
      <dgm:spPr/>
      <dgm:t>
        <a:bodyPr/>
        <a:lstStyle/>
        <a:p>
          <a:endParaRPr lang="en-CA"/>
        </a:p>
      </dgm:t>
    </dgm:pt>
    <dgm:pt modelId="{D3E953AA-FB47-4CC5-8FCC-1BD41F493332}" type="pres">
      <dgm:prSet presAssocID="{6C4D3F06-2384-4C3A-A2A0-3F85BBE27003}" presName="CompostProcess" presStyleCnt="0">
        <dgm:presLayoutVars>
          <dgm:dir/>
          <dgm:resizeHandles val="exact"/>
        </dgm:presLayoutVars>
      </dgm:prSet>
      <dgm:spPr/>
    </dgm:pt>
    <dgm:pt modelId="{84ECCCBE-2BD9-4D14-A115-AE3C81A1E789}" type="pres">
      <dgm:prSet presAssocID="{6C4D3F06-2384-4C3A-A2A0-3F85BBE27003}" presName="arrow" presStyleLbl="bgShp" presStyleIdx="0" presStyleCnt="1" custScaleY="68750" custLinFactNeighborX="-2823"/>
      <dgm:spPr/>
    </dgm:pt>
    <dgm:pt modelId="{9209A2B1-FDF9-4ABE-BD6C-DF00AA3C577E}" type="pres">
      <dgm:prSet presAssocID="{6C4D3F06-2384-4C3A-A2A0-3F85BBE27003}" presName="linearProcess" presStyleCnt="0"/>
      <dgm:spPr/>
    </dgm:pt>
    <dgm:pt modelId="{8299B133-29BF-4A83-B6E9-8E5A7516767E}" type="pres">
      <dgm:prSet presAssocID="{684E82E2-1294-4C08-9D59-9BCDB5752FE2}" presName="textNode" presStyleLbl="node1" presStyleIdx="0" presStyleCnt="2" custScaleX="89474" custScaleY="109375" custLinFactX="-15405" custLinFactNeighborX="-100000">
        <dgm:presLayoutVars>
          <dgm:bulletEnabled val="1"/>
        </dgm:presLayoutVars>
      </dgm:prSet>
      <dgm:spPr/>
    </dgm:pt>
    <dgm:pt modelId="{8A73C6D9-499C-4515-AEA6-3027E9B0197B}" type="pres">
      <dgm:prSet presAssocID="{6CB7154A-C9C9-4CB5-BFDE-DD52D9F869BC}" presName="sibTrans" presStyleCnt="0"/>
      <dgm:spPr/>
    </dgm:pt>
    <dgm:pt modelId="{6275B0CB-5FFC-4BDA-B0FC-1938EE874672}" type="pres">
      <dgm:prSet presAssocID="{E0AA2908-78AE-4238-82F1-DC7D421B97D0}" presName="textNode" presStyleLbl="node1" presStyleIdx="1" presStyleCnt="2" custScaleX="87760" custScaleY="109375" custLinFactX="-11343" custLinFactNeighborX="-100000">
        <dgm:presLayoutVars>
          <dgm:bulletEnabled val="1"/>
        </dgm:presLayoutVars>
      </dgm:prSet>
      <dgm:spPr/>
    </dgm:pt>
  </dgm:ptLst>
  <dgm:cxnLst>
    <dgm:cxn modelId="{9367DA2B-C59D-45A9-8D90-D911330D6391}" type="presOf" srcId="{684E82E2-1294-4C08-9D59-9BCDB5752FE2}" destId="{8299B133-29BF-4A83-B6E9-8E5A7516767E}" srcOrd="0" destOrd="0" presId="urn:microsoft.com/office/officeart/2005/8/layout/hProcess9"/>
    <dgm:cxn modelId="{BF21BF2E-B47C-4967-95C2-069AC0C719CF}" srcId="{6C4D3F06-2384-4C3A-A2A0-3F85BBE27003}" destId="{684E82E2-1294-4C08-9D59-9BCDB5752FE2}" srcOrd="0" destOrd="0" parTransId="{82FA1384-58BC-4219-BC96-873EB0B872B1}" sibTransId="{6CB7154A-C9C9-4CB5-BFDE-DD52D9F869BC}"/>
    <dgm:cxn modelId="{999CA255-C0F7-4085-BDDE-11B3D836FDE0}" type="presOf" srcId="{6C4D3F06-2384-4C3A-A2A0-3F85BBE27003}" destId="{D3E953AA-FB47-4CC5-8FCC-1BD41F493332}" srcOrd="0" destOrd="0" presId="urn:microsoft.com/office/officeart/2005/8/layout/hProcess9"/>
    <dgm:cxn modelId="{E48CCEC9-F690-49CE-8203-29F5A4F9544A}" srcId="{6C4D3F06-2384-4C3A-A2A0-3F85BBE27003}" destId="{E0AA2908-78AE-4238-82F1-DC7D421B97D0}" srcOrd="1" destOrd="0" parTransId="{0C436D87-8EAA-4015-819D-C293CD36FBDE}" sibTransId="{1F02E5AA-5CB8-4557-94DE-4BF07B85D77E}"/>
    <dgm:cxn modelId="{6C0475E7-1B8A-421A-AF5B-34BF35E5A5A4}" type="presOf" srcId="{E0AA2908-78AE-4238-82F1-DC7D421B97D0}" destId="{6275B0CB-5FFC-4BDA-B0FC-1938EE874672}" srcOrd="0" destOrd="0" presId="urn:microsoft.com/office/officeart/2005/8/layout/hProcess9"/>
    <dgm:cxn modelId="{27ED73D0-5CF8-4504-9CA8-A5137080D7CA}" type="presParOf" srcId="{D3E953AA-FB47-4CC5-8FCC-1BD41F493332}" destId="{84ECCCBE-2BD9-4D14-A115-AE3C81A1E789}" srcOrd="0" destOrd="0" presId="urn:microsoft.com/office/officeart/2005/8/layout/hProcess9"/>
    <dgm:cxn modelId="{0875239E-362E-41B9-9534-B9D546E9026A}" type="presParOf" srcId="{D3E953AA-FB47-4CC5-8FCC-1BD41F493332}" destId="{9209A2B1-FDF9-4ABE-BD6C-DF00AA3C577E}" srcOrd="1" destOrd="0" presId="urn:microsoft.com/office/officeart/2005/8/layout/hProcess9"/>
    <dgm:cxn modelId="{1240F782-2ABF-4C73-BE2E-20125167D9F6}" type="presParOf" srcId="{9209A2B1-FDF9-4ABE-BD6C-DF00AA3C577E}" destId="{8299B133-29BF-4A83-B6E9-8E5A7516767E}" srcOrd="0" destOrd="0" presId="urn:microsoft.com/office/officeart/2005/8/layout/hProcess9"/>
    <dgm:cxn modelId="{04AA0F94-3A3C-4D8D-968A-A6C9377EDFD6}" type="presParOf" srcId="{9209A2B1-FDF9-4ABE-BD6C-DF00AA3C577E}" destId="{8A73C6D9-499C-4515-AEA6-3027E9B0197B}" srcOrd="1" destOrd="0" presId="urn:microsoft.com/office/officeart/2005/8/layout/hProcess9"/>
    <dgm:cxn modelId="{FB1728BA-B5F1-4A3E-99B8-2FBEF41A9370}" type="presParOf" srcId="{9209A2B1-FDF9-4ABE-BD6C-DF00AA3C577E}" destId="{6275B0CB-5FFC-4BDA-B0FC-1938EE874672}"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CCCBE-2BD9-4D14-A115-AE3C81A1E789}">
      <dsp:nvSpPr>
        <dsp:cNvPr id="0" name=""/>
        <dsp:cNvSpPr/>
      </dsp:nvSpPr>
      <dsp:spPr>
        <a:xfrm>
          <a:off x="291352" y="360040"/>
          <a:ext cx="4855451" cy="158417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99B133-29BF-4A83-B6E9-8E5A7516767E}">
      <dsp:nvSpPr>
        <dsp:cNvPr id="0" name=""/>
        <dsp:cNvSpPr/>
      </dsp:nvSpPr>
      <dsp:spPr>
        <a:xfrm>
          <a:off x="419036" y="648072"/>
          <a:ext cx="1756913" cy="10081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Support</a:t>
          </a:r>
        </a:p>
      </dsp:txBody>
      <dsp:txXfrm>
        <a:off x="468248" y="697284"/>
        <a:ext cx="1658489" cy="909688"/>
      </dsp:txXfrm>
    </dsp:sp>
    <dsp:sp modelId="{6275B0CB-5FFC-4BDA-B0FC-1938EE874672}">
      <dsp:nvSpPr>
        <dsp:cNvPr id="0" name=""/>
        <dsp:cNvSpPr/>
      </dsp:nvSpPr>
      <dsp:spPr>
        <a:xfrm>
          <a:off x="2518733" y="648072"/>
          <a:ext cx="1723256" cy="10081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Training</a:t>
          </a:r>
        </a:p>
      </dsp:txBody>
      <dsp:txXfrm>
        <a:off x="2567945" y="697284"/>
        <a:ext cx="1624832" cy="90968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8DA14D1-0BD8-481B-9AAF-70394F6F1DAD}" type="datetimeFigureOut">
              <a:rPr lang="en-CA" smtClean="0"/>
              <a:t>2019-06-23</a:t>
            </a:fld>
            <a:endParaRPr lang="en-CA"/>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8B31D1F-DD98-437D-96EC-61755B685D4F}" type="slidenum">
              <a:rPr lang="en-CA" smtClean="0"/>
              <a:t>‹#›</a:t>
            </a:fld>
            <a:endParaRPr lang="en-CA"/>
          </a:p>
        </p:txBody>
      </p:sp>
    </p:spTree>
    <p:extLst>
      <p:ext uri="{BB962C8B-B14F-4D97-AF65-F5344CB8AC3E}">
        <p14:creationId xmlns:p14="http://schemas.microsoft.com/office/powerpoint/2010/main" val="445197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2909111-D088-4F13-B07E-C65C81934CEA}" type="datetimeFigureOut">
              <a:rPr lang="en-CA" smtClean="0"/>
              <a:t>2019-06-23</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F2DEEB8-B51C-42DF-AB0F-61963630F0CF}" type="slidenum">
              <a:rPr lang="en-CA" smtClean="0"/>
              <a:t>‹#›</a:t>
            </a:fld>
            <a:endParaRPr lang="en-CA"/>
          </a:p>
        </p:txBody>
      </p:sp>
    </p:spTree>
    <p:extLst>
      <p:ext uri="{BB962C8B-B14F-4D97-AF65-F5344CB8AC3E}">
        <p14:creationId xmlns:p14="http://schemas.microsoft.com/office/powerpoint/2010/main" val="3146762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37AEC4-568B-4312-99CE-1082C9942AAD}" type="slidenum">
              <a:rPr lang="en-CA" smtClean="0"/>
              <a:t>1</a:t>
            </a:fld>
            <a:endParaRPr lang="en-CA"/>
          </a:p>
        </p:txBody>
      </p:sp>
    </p:spTree>
    <p:extLst>
      <p:ext uri="{BB962C8B-B14F-4D97-AF65-F5344CB8AC3E}">
        <p14:creationId xmlns:p14="http://schemas.microsoft.com/office/powerpoint/2010/main" val="2082872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Trades Tutor works out of the TCE&amp;TSA office in Edmonton, Alberta.  Tutor will adjust her work schedule to assist the client.</a:t>
            </a:r>
          </a:p>
          <a:p>
            <a:endParaRPr lang="en-US" dirty="0"/>
          </a:p>
          <a:p>
            <a:r>
              <a:rPr lang="en-US" dirty="0"/>
              <a:t>Clients must have access to the Internet and Skype</a:t>
            </a:r>
            <a:endParaRPr lang="en-CA" dirty="0"/>
          </a:p>
        </p:txBody>
      </p:sp>
      <p:sp>
        <p:nvSpPr>
          <p:cNvPr id="4" name="Slide Number Placeholder 3"/>
          <p:cNvSpPr>
            <a:spLocks noGrp="1"/>
          </p:cNvSpPr>
          <p:nvPr>
            <p:ph type="sldNum" sz="quarter" idx="10"/>
          </p:nvPr>
        </p:nvSpPr>
        <p:spPr/>
        <p:txBody>
          <a:bodyPr/>
          <a:lstStyle/>
          <a:p>
            <a:fld id="{CF2DEEB8-B51C-42DF-AB0F-61963630F0CF}" type="slidenum">
              <a:rPr lang="en-CA" smtClean="0"/>
              <a:t>10</a:t>
            </a:fld>
            <a:endParaRPr lang="en-CA"/>
          </a:p>
        </p:txBody>
      </p:sp>
    </p:spTree>
    <p:extLst>
      <p:ext uri="{BB962C8B-B14F-4D97-AF65-F5344CB8AC3E}">
        <p14:creationId xmlns:p14="http://schemas.microsoft.com/office/powerpoint/2010/main" val="528495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Eagle Feather</a:t>
            </a:r>
          </a:p>
          <a:p>
            <a:endParaRPr lang="en-US" dirty="0"/>
          </a:p>
          <a:p>
            <a:r>
              <a:rPr lang="en-US" dirty="0"/>
              <a:t>The eagle is a winged symbol for the Indigenous people because it is seen as the strongest and bravest of all birds.  For this reason, the eagle and its feathers have been chosen as a symbol of what is highest, bravest, strongest and holiest.  An eagle’s feathers are treated with great respect and given to another in honor.  They are worn with dignity and pride.</a:t>
            </a:r>
          </a:p>
          <a:p>
            <a:endParaRPr lang="en-US" dirty="0"/>
          </a:p>
          <a:p>
            <a:r>
              <a:rPr lang="en-US" dirty="0"/>
              <a:t>When the feathers are held over someone’s Head it means the person is brave or it wished bravery and happiness.  To wave it over everyone present means everyone is wished Peace, Prosperity and Happiness.</a:t>
            </a:r>
          </a:p>
          <a:p>
            <a:endParaRPr lang="en-CA" dirty="0"/>
          </a:p>
        </p:txBody>
      </p:sp>
      <p:sp>
        <p:nvSpPr>
          <p:cNvPr id="4" name="Slide Number Placeholder 3"/>
          <p:cNvSpPr>
            <a:spLocks noGrp="1"/>
          </p:cNvSpPr>
          <p:nvPr>
            <p:ph type="sldNum" sz="quarter" idx="10"/>
          </p:nvPr>
        </p:nvSpPr>
        <p:spPr/>
        <p:txBody>
          <a:bodyPr/>
          <a:lstStyle/>
          <a:p>
            <a:fld id="{CF2DEEB8-B51C-42DF-AB0F-61963630F0CF}" type="slidenum">
              <a:rPr lang="en-CA" smtClean="0"/>
              <a:t>11</a:t>
            </a:fld>
            <a:endParaRPr lang="en-CA"/>
          </a:p>
        </p:txBody>
      </p:sp>
    </p:spTree>
    <p:extLst>
      <p:ext uri="{BB962C8B-B14F-4D97-AF65-F5344CB8AC3E}">
        <p14:creationId xmlns:p14="http://schemas.microsoft.com/office/powerpoint/2010/main" val="3137601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Requirements:</a:t>
            </a:r>
          </a:p>
          <a:p>
            <a:endParaRPr lang="en-US" dirty="0"/>
          </a:p>
          <a:p>
            <a:r>
              <a:rPr lang="en-US" dirty="0"/>
              <a:t>Minimum age of 18 years old.</a:t>
            </a:r>
          </a:p>
          <a:p>
            <a:r>
              <a:rPr lang="en-US" dirty="0"/>
              <a:t>Completed Grade 10 Math, Science and English.</a:t>
            </a:r>
          </a:p>
          <a:p>
            <a:r>
              <a:rPr lang="en-US" dirty="0"/>
              <a:t>Access funding for a Living Allowance.</a:t>
            </a:r>
            <a:endParaRPr lang="en-CA" dirty="0"/>
          </a:p>
        </p:txBody>
      </p:sp>
      <p:sp>
        <p:nvSpPr>
          <p:cNvPr id="4" name="Slide Number Placeholder 3"/>
          <p:cNvSpPr>
            <a:spLocks noGrp="1"/>
          </p:cNvSpPr>
          <p:nvPr>
            <p:ph type="sldNum" sz="quarter" idx="10"/>
          </p:nvPr>
        </p:nvSpPr>
        <p:spPr/>
        <p:txBody>
          <a:bodyPr/>
          <a:lstStyle/>
          <a:p>
            <a:fld id="{CF2DEEB8-B51C-42DF-AB0F-61963630F0CF}" type="slidenum">
              <a:rPr lang="en-CA" smtClean="0"/>
              <a:t>12</a:t>
            </a:fld>
            <a:endParaRPr lang="en-CA"/>
          </a:p>
        </p:txBody>
      </p:sp>
    </p:spTree>
    <p:extLst>
      <p:ext uri="{BB962C8B-B14F-4D97-AF65-F5344CB8AC3E}">
        <p14:creationId xmlns:p14="http://schemas.microsoft.com/office/powerpoint/2010/main" val="3654282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13</a:t>
            </a:fld>
            <a:endParaRPr lang="en-CA"/>
          </a:p>
        </p:txBody>
      </p:sp>
    </p:spTree>
    <p:extLst>
      <p:ext uri="{BB962C8B-B14F-4D97-AF65-F5344CB8AC3E}">
        <p14:creationId xmlns:p14="http://schemas.microsoft.com/office/powerpoint/2010/main" val="2235519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14</a:t>
            </a:fld>
            <a:endParaRPr lang="en-CA"/>
          </a:p>
        </p:txBody>
      </p:sp>
    </p:spTree>
    <p:extLst>
      <p:ext uri="{BB962C8B-B14F-4D97-AF65-F5344CB8AC3E}">
        <p14:creationId xmlns:p14="http://schemas.microsoft.com/office/powerpoint/2010/main" val="2486910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15</a:t>
            </a:fld>
            <a:endParaRPr lang="en-CA"/>
          </a:p>
        </p:txBody>
      </p:sp>
    </p:spTree>
    <p:extLst>
      <p:ext uri="{BB962C8B-B14F-4D97-AF65-F5344CB8AC3E}">
        <p14:creationId xmlns:p14="http://schemas.microsoft.com/office/powerpoint/2010/main" val="3973906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16</a:t>
            </a:fld>
            <a:endParaRPr lang="en-CA"/>
          </a:p>
        </p:txBody>
      </p:sp>
    </p:spTree>
    <p:extLst>
      <p:ext uri="{BB962C8B-B14F-4D97-AF65-F5344CB8AC3E}">
        <p14:creationId xmlns:p14="http://schemas.microsoft.com/office/powerpoint/2010/main" val="4011577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17</a:t>
            </a:fld>
            <a:endParaRPr lang="en-CA"/>
          </a:p>
        </p:txBody>
      </p:sp>
    </p:spTree>
    <p:extLst>
      <p:ext uri="{BB962C8B-B14F-4D97-AF65-F5344CB8AC3E}">
        <p14:creationId xmlns:p14="http://schemas.microsoft.com/office/powerpoint/2010/main" val="2916385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18</a:t>
            </a:fld>
            <a:endParaRPr lang="en-CA"/>
          </a:p>
        </p:txBody>
      </p:sp>
    </p:spTree>
    <p:extLst>
      <p:ext uri="{BB962C8B-B14F-4D97-AF65-F5344CB8AC3E}">
        <p14:creationId xmlns:p14="http://schemas.microsoft.com/office/powerpoint/2010/main" val="1725909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Stats change accordingly to the Economic forecast.  At this time the Economy is slow and looking at innovative ways to create Trades opportunities.</a:t>
            </a:r>
            <a:endParaRPr lang="en-CA" dirty="0"/>
          </a:p>
        </p:txBody>
      </p:sp>
      <p:sp>
        <p:nvSpPr>
          <p:cNvPr id="4" name="Slide Number Placeholder 3"/>
          <p:cNvSpPr>
            <a:spLocks noGrp="1"/>
          </p:cNvSpPr>
          <p:nvPr>
            <p:ph type="sldNum" sz="quarter" idx="10"/>
          </p:nvPr>
        </p:nvSpPr>
        <p:spPr/>
        <p:txBody>
          <a:bodyPr/>
          <a:lstStyle/>
          <a:p>
            <a:fld id="{CF2DEEB8-B51C-42DF-AB0F-61963630F0CF}" type="slidenum">
              <a:rPr lang="en-CA" smtClean="0"/>
              <a:t>19</a:t>
            </a:fld>
            <a:endParaRPr lang="en-CA"/>
          </a:p>
        </p:txBody>
      </p:sp>
    </p:spTree>
    <p:extLst>
      <p:ext uri="{BB962C8B-B14F-4D97-AF65-F5344CB8AC3E}">
        <p14:creationId xmlns:p14="http://schemas.microsoft.com/office/powerpoint/2010/main" val="3149453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F2DEEB8-B51C-42DF-AB0F-61963630F0CF}" type="slidenum">
              <a:rPr lang="en-CA" smtClean="0"/>
              <a:t>2</a:t>
            </a:fld>
            <a:endParaRPr lang="en-CA"/>
          </a:p>
        </p:txBody>
      </p:sp>
    </p:spTree>
    <p:extLst>
      <p:ext uri="{BB962C8B-B14F-4D97-AF65-F5344CB8AC3E}">
        <p14:creationId xmlns:p14="http://schemas.microsoft.com/office/powerpoint/2010/main" val="4100688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20</a:t>
            </a:fld>
            <a:endParaRPr lang="en-CA"/>
          </a:p>
        </p:txBody>
      </p:sp>
    </p:spTree>
    <p:extLst>
      <p:ext uri="{BB962C8B-B14F-4D97-AF65-F5344CB8AC3E}">
        <p14:creationId xmlns:p14="http://schemas.microsoft.com/office/powerpoint/2010/main" val="2858503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21</a:t>
            </a:fld>
            <a:endParaRPr lang="en-CA"/>
          </a:p>
        </p:txBody>
      </p:sp>
    </p:spTree>
    <p:extLst>
      <p:ext uri="{BB962C8B-B14F-4D97-AF65-F5344CB8AC3E}">
        <p14:creationId xmlns:p14="http://schemas.microsoft.com/office/powerpoint/2010/main" val="2162649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22</a:t>
            </a:fld>
            <a:endParaRPr lang="en-CA"/>
          </a:p>
        </p:txBody>
      </p:sp>
    </p:spTree>
    <p:extLst>
      <p:ext uri="{BB962C8B-B14F-4D97-AF65-F5344CB8AC3E}">
        <p14:creationId xmlns:p14="http://schemas.microsoft.com/office/powerpoint/2010/main" val="887302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23</a:t>
            </a:fld>
            <a:endParaRPr lang="en-CA"/>
          </a:p>
        </p:txBody>
      </p:sp>
    </p:spTree>
    <p:extLst>
      <p:ext uri="{BB962C8B-B14F-4D97-AF65-F5344CB8AC3E}">
        <p14:creationId xmlns:p14="http://schemas.microsoft.com/office/powerpoint/2010/main" val="408069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24</a:t>
            </a:fld>
            <a:endParaRPr lang="en-CA"/>
          </a:p>
        </p:txBody>
      </p:sp>
    </p:spTree>
    <p:extLst>
      <p:ext uri="{BB962C8B-B14F-4D97-AF65-F5344CB8AC3E}">
        <p14:creationId xmlns:p14="http://schemas.microsoft.com/office/powerpoint/2010/main" val="4266405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25</a:t>
            </a:fld>
            <a:endParaRPr lang="en-CA"/>
          </a:p>
        </p:txBody>
      </p:sp>
    </p:spTree>
    <p:extLst>
      <p:ext uri="{BB962C8B-B14F-4D97-AF65-F5344CB8AC3E}">
        <p14:creationId xmlns:p14="http://schemas.microsoft.com/office/powerpoint/2010/main" val="327647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dirty="0"/>
              <a:t>Any program developed through Tribal Chiefs Employment &amp; Training Services uses the holistic</a:t>
            </a:r>
            <a:r>
              <a:rPr lang="en-CA" baseline="0" dirty="0"/>
              <a:t> approach to community enhancement using the TREATY Model approach.</a:t>
            </a:r>
          </a:p>
          <a:p>
            <a:endParaRPr lang="en-CA" dirty="0"/>
          </a:p>
          <a:p>
            <a:r>
              <a:rPr lang="en-CA" dirty="0"/>
              <a:t>T – The Supply of</a:t>
            </a:r>
            <a:r>
              <a:rPr lang="en-CA" baseline="0" dirty="0"/>
              <a:t> Workforce</a:t>
            </a:r>
          </a:p>
          <a:p>
            <a:r>
              <a:rPr lang="en-CA" baseline="0" dirty="0"/>
              <a:t>R – Retrain</a:t>
            </a:r>
          </a:p>
          <a:p>
            <a:r>
              <a:rPr lang="en-CA" baseline="0" dirty="0"/>
              <a:t>E – Employment Transitional Supports</a:t>
            </a:r>
          </a:p>
          <a:p>
            <a:r>
              <a:rPr lang="en-CA" baseline="0" dirty="0"/>
              <a:t>A – Access to meaningful employment</a:t>
            </a:r>
          </a:p>
          <a:p>
            <a:r>
              <a:rPr lang="en-CA" baseline="0" dirty="0"/>
              <a:t>T – Training leading to retention</a:t>
            </a:r>
          </a:p>
          <a:p>
            <a:r>
              <a:rPr lang="en-CA" baseline="0" dirty="0"/>
              <a:t>Y – Your Success</a:t>
            </a:r>
            <a:endParaRPr lang="en-CA" dirty="0"/>
          </a:p>
        </p:txBody>
      </p:sp>
      <p:sp>
        <p:nvSpPr>
          <p:cNvPr id="4" name="Header Placeholder 3"/>
          <p:cNvSpPr>
            <a:spLocks noGrp="1"/>
          </p:cNvSpPr>
          <p:nvPr>
            <p:ph type="hdr" sz="quarter"/>
          </p:nvPr>
        </p:nvSpPr>
        <p:spPr/>
        <p:txBody>
          <a:bodyPr/>
          <a:lstStyle/>
          <a:p>
            <a:pPr>
              <a:defRPr/>
            </a:pPr>
            <a:r>
              <a:rPr lang="en-US">
                <a:solidFill>
                  <a:prstClr val="black"/>
                </a:solidFill>
              </a:rPr>
              <a:t>TRIBAL CHIEFS EMPLOYMENT &amp; TRAINING SERVICES ASSOCIATION ("TCETSA")</a:t>
            </a:r>
          </a:p>
        </p:txBody>
      </p:sp>
      <p:sp>
        <p:nvSpPr>
          <p:cNvPr id="5" name="Slide Number Placeholder 4"/>
          <p:cNvSpPr>
            <a:spLocks noGrp="1"/>
          </p:cNvSpPr>
          <p:nvPr>
            <p:ph type="sldNum" sz="quarter" idx="5"/>
          </p:nvPr>
        </p:nvSpPr>
        <p:spPr/>
        <p:txBody>
          <a:bodyPr/>
          <a:lstStyle/>
          <a:p>
            <a:pPr>
              <a:defRPr/>
            </a:pPr>
            <a:fld id="{0E85212B-A20C-458B-A19B-FB33AD1FF71B}"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206263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Designed to meet the estimated 20,000 Tradesman shortages expected by the year 2020.</a:t>
            </a:r>
          </a:p>
          <a:p>
            <a:r>
              <a:rPr lang="en-US" dirty="0"/>
              <a:t>Baby Boomers retiring and need to replace with new Apprentices.</a:t>
            </a:r>
          </a:p>
          <a:p>
            <a:r>
              <a:rPr lang="en-US" dirty="0"/>
              <a:t>Indigenous population has one of the highest youth populations with 60 % between the ages of 16 to 30 years of age.</a:t>
            </a:r>
            <a:endParaRPr lang="en-CA" dirty="0"/>
          </a:p>
        </p:txBody>
      </p:sp>
      <p:sp>
        <p:nvSpPr>
          <p:cNvPr id="4" name="Slide Number Placeholder 3"/>
          <p:cNvSpPr>
            <a:spLocks noGrp="1"/>
          </p:cNvSpPr>
          <p:nvPr>
            <p:ph type="sldNum" sz="quarter" idx="10"/>
          </p:nvPr>
        </p:nvSpPr>
        <p:spPr/>
        <p:txBody>
          <a:bodyPr/>
          <a:lstStyle/>
          <a:p>
            <a:fld id="{CF2DEEB8-B51C-42DF-AB0F-61963630F0CF}" type="slidenum">
              <a:rPr lang="en-CA" smtClean="0"/>
              <a:t>4</a:t>
            </a:fld>
            <a:endParaRPr lang="en-CA"/>
          </a:p>
        </p:txBody>
      </p:sp>
    </p:spTree>
    <p:extLst>
      <p:ext uri="{BB962C8B-B14F-4D97-AF65-F5344CB8AC3E}">
        <p14:creationId xmlns:p14="http://schemas.microsoft.com/office/powerpoint/2010/main" val="334801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837AEC4-568B-4312-99CE-1082C9942AAD}" type="slidenum">
              <a:rPr lang="en-CA" smtClean="0"/>
              <a:t>5</a:t>
            </a:fld>
            <a:endParaRPr lang="en-CA"/>
          </a:p>
        </p:txBody>
      </p:sp>
    </p:spTree>
    <p:extLst>
      <p:ext uri="{BB962C8B-B14F-4D97-AF65-F5344CB8AC3E}">
        <p14:creationId xmlns:p14="http://schemas.microsoft.com/office/powerpoint/2010/main" val="2385942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837AEC4-568B-4312-99CE-1082C9942AAD}" type="slidenum">
              <a:rPr lang="en-CA" smtClean="0"/>
              <a:t>6</a:t>
            </a:fld>
            <a:endParaRPr lang="en-CA"/>
          </a:p>
        </p:txBody>
      </p:sp>
    </p:spTree>
    <p:extLst>
      <p:ext uri="{BB962C8B-B14F-4D97-AF65-F5344CB8AC3E}">
        <p14:creationId xmlns:p14="http://schemas.microsoft.com/office/powerpoint/2010/main" val="1613383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F2DEEB8-B51C-42DF-AB0F-61963630F0CF}" type="slidenum">
              <a:rPr lang="en-CA" smtClean="0"/>
              <a:t>7</a:t>
            </a:fld>
            <a:endParaRPr lang="en-CA"/>
          </a:p>
        </p:txBody>
      </p:sp>
    </p:spTree>
    <p:extLst>
      <p:ext uri="{BB962C8B-B14F-4D97-AF65-F5344CB8AC3E}">
        <p14:creationId xmlns:p14="http://schemas.microsoft.com/office/powerpoint/2010/main" val="3757305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a:p>
        </p:txBody>
      </p:sp>
      <p:sp>
        <p:nvSpPr>
          <p:cNvPr id="4" name="Header Placeholder 3"/>
          <p:cNvSpPr>
            <a:spLocks noGrp="1"/>
          </p:cNvSpPr>
          <p:nvPr>
            <p:ph type="hdr" sz="quarter"/>
          </p:nvPr>
        </p:nvSpPr>
        <p:spPr/>
        <p:txBody>
          <a:bodyPr/>
          <a:lstStyle/>
          <a:p>
            <a:pPr>
              <a:defRPr/>
            </a:pPr>
            <a:r>
              <a:rPr lang="en-US">
                <a:solidFill>
                  <a:prstClr val="black"/>
                </a:solidFill>
              </a:rPr>
              <a:t>TRIBAL CHIEFS EMPLOYMENT &amp; TRAINING SERVICES ASSOCIATION ("TCETSA")</a:t>
            </a:r>
          </a:p>
        </p:txBody>
      </p:sp>
      <p:sp>
        <p:nvSpPr>
          <p:cNvPr id="5" name="Slide Number Placeholder 4"/>
          <p:cNvSpPr>
            <a:spLocks noGrp="1"/>
          </p:cNvSpPr>
          <p:nvPr>
            <p:ph type="sldNum" sz="quarter" idx="5"/>
          </p:nvPr>
        </p:nvSpPr>
        <p:spPr/>
        <p:txBody>
          <a:bodyPr/>
          <a:lstStyle/>
          <a:p>
            <a:pPr>
              <a:defRPr/>
            </a:pPr>
            <a:fld id="{0E85212B-A20C-458B-A19B-FB33AD1FF71B}"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3160911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NEAAI is guided by the participation of partner organizations through their representatives at stakeholder meetings and on the Steering Committee.</a:t>
            </a:r>
          </a:p>
          <a:p>
            <a:endParaRPr lang="en-US" dirty="0"/>
          </a:p>
          <a:p>
            <a:r>
              <a:rPr lang="en-US" dirty="0"/>
              <a:t>The Steering Committee oversees the initiative on a regular basis and provides information and advice from the respective partners and helps identify the opportunities and challenges for placement of apprentices through shared interests, information, promotion and decision making.</a:t>
            </a:r>
          </a:p>
          <a:p>
            <a:endParaRPr lang="en-US" dirty="0"/>
          </a:p>
          <a:p>
            <a:r>
              <a:rPr lang="en-US" dirty="0"/>
              <a:t>The Steering Committee meets on Quarterly.</a:t>
            </a:r>
          </a:p>
          <a:p>
            <a:endParaRPr lang="en-CA" dirty="0"/>
          </a:p>
        </p:txBody>
      </p:sp>
      <p:sp>
        <p:nvSpPr>
          <p:cNvPr id="4" name="Slide Number Placeholder 3"/>
          <p:cNvSpPr>
            <a:spLocks noGrp="1"/>
          </p:cNvSpPr>
          <p:nvPr>
            <p:ph type="sldNum" sz="quarter" idx="10"/>
          </p:nvPr>
        </p:nvSpPr>
        <p:spPr/>
        <p:txBody>
          <a:bodyPr/>
          <a:lstStyle/>
          <a:p>
            <a:fld id="{CF2DEEB8-B51C-42DF-AB0F-61963630F0CF}" type="slidenum">
              <a:rPr lang="en-CA" smtClean="0"/>
              <a:t>9</a:t>
            </a:fld>
            <a:endParaRPr lang="en-CA"/>
          </a:p>
        </p:txBody>
      </p:sp>
    </p:spTree>
    <p:extLst>
      <p:ext uri="{BB962C8B-B14F-4D97-AF65-F5344CB8AC3E}">
        <p14:creationId xmlns:p14="http://schemas.microsoft.com/office/powerpoint/2010/main" val="619391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3E7D09-62CE-4891-9491-E8ABB7718FF3}" type="datetimeFigureOut">
              <a:rPr lang="en-CA" smtClean="0"/>
              <a:t>2019-06-23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165CD1-93B6-4514-B515-26C967305EAE}"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E7D09-62CE-4891-9491-E8ABB7718FF3}" type="datetimeFigureOut">
              <a:rPr lang="en-CA" smtClean="0"/>
              <a:t>2019-06-23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165CD1-93B6-4514-B515-26C967305EAE}"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E7D09-62CE-4891-9491-E8ABB7718FF3}" type="datetimeFigureOut">
              <a:rPr lang="en-CA" smtClean="0"/>
              <a:t>2019-06-23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165CD1-93B6-4514-B515-26C967305EAE}"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E7D09-62CE-4891-9491-E8ABB7718FF3}" type="datetimeFigureOut">
              <a:rPr lang="en-CA" smtClean="0"/>
              <a:t>2019-06-23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165CD1-93B6-4514-B515-26C967305EAE}"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3E7D09-62CE-4891-9491-E8ABB7718FF3}" type="datetimeFigureOut">
              <a:rPr lang="en-CA" smtClean="0"/>
              <a:t>2019-06-23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165CD1-93B6-4514-B515-26C967305EAE}"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3E7D09-62CE-4891-9491-E8ABB7718FF3}" type="datetimeFigureOut">
              <a:rPr lang="en-CA" smtClean="0"/>
              <a:t>2019-06-23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2165CD1-93B6-4514-B515-26C967305EAE}"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3E7D09-62CE-4891-9491-E8ABB7718FF3}" type="datetimeFigureOut">
              <a:rPr lang="en-CA" smtClean="0"/>
              <a:t>2019-06-23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2165CD1-93B6-4514-B515-26C967305EAE}"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3E7D09-62CE-4891-9491-E8ABB7718FF3}" type="datetimeFigureOut">
              <a:rPr lang="en-CA" smtClean="0"/>
              <a:t>2019-06-23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2165CD1-93B6-4514-B515-26C967305EAE}"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3E7D09-62CE-4891-9491-E8ABB7718FF3}" type="datetimeFigureOut">
              <a:rPr lang="en-CA" smtClean="0"/>
              <a:t>2019-06-23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2165CD1-93B6-4514-B515-26C967305EAE}"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3E7D09-62CE-4891-9491-E8ABB7718FF3}" type="datetimeFigureOut">
              <a:rPr lang="en-CA" smtClean="0"/>
              <a:t>2019-06-23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2165CD1-93B6-4514-B515-26C967305EAE}" type="slidenum">
              <a:rPr lang="en-CA" smtClean="0"/>
              <a:t>‹#›</a:t>
            </a:fld>
            <a:endParaRPr lang="en-CA"/>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03E7D09-62CE-4891-9491-E8ABB7718FF3}" type="datetimeFigureOut">
              <a:rPr lang="en-CA" smtClean="0"/>
              <a:t>2019-06-23</a:t>
            </a:fld>
            <a:endParaRPr lang="en-CA"/>
          </a:p>
        </p:txBody>
      </p:sp>
      <p:sp>
        <p:nvSpPr>
          <p:cNvPr id="9" name="Slide Number Placeholder 8"/>
          <p:cNvSpPr>
            <a:spLocks noGrp="1"/>
          </p:cNvSpPr>
          <p:nvPr>
            <p:ph type="sldNum" sz="quarter" idx="11"/>
          </p:nvPr>
        </p:nvSpPr>
        <p:spPr/>
        <p:txBody>
          <a:bodyPr/>
          <a:lstStyle/>
          <a:p>
            <a:fld id="{12165CD1-93B6-4514-B515-26C967305EAE}" type="slidenum">
              <a:rPr lang="en-CA" smtClean="0"/>
              <a:t>‹#›</a:t>
            </a:fld>
            <a:endParaRPr lang="en-CA"/>
          </a:p>
        </p:txBody>
      </p:sp>
      <p:sp>
        <p:nvSpPr>
          <p:cNvPr id="10" name="Footer Placeholder 9"/>
          <p:cNvSpPr>
            <a:spLocks noGrp="1"/>
          </p:cNvSpPr>
          <p:nvPr>
            <p:ph type="ftr" sz="quarter" idx="12"/>
          </p:nvPr>
        </p:nvSpPr>
        <p:spPr/>
        <p:txBody>
          <a:bodyPr/>
          <a:lstStyle/>
          <a:p>
            <a:endParaRPr lang="en-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2165CD1-93B6-4514-B515-26C967305EAE}" type="slidenum">
              <a:rPr lang="en-CA" smtClean="0"/>
              <a:t>‹#›</a:t>
            </a:fld>
            <a:endParaRPr lang="en-CA"/>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03E7D09-62CE-4891-9491-E8ABB7718FF3}" type="datetimeFigureOut">
              <a:rPr lang="en-CA" smtClean="0"/>
              <a:t>2019-06-23</a:t>
            </a:fld>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tmp"/></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a/search?q=neaai&amp;rlz=1C1YBKB_enCA528CA528&amp;oq=neaai&amp;aqs=chrome..69i57j69i61l3j35i39j0.1063j0j4&amp;sourceid=chrome&amp;ie=UTF-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tmp"/><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tm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tmp"/><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tmp"/><Relationship Id="rId14" Type="http://schemas.openxmlformats.org/officeDocument/2006/relationships/image" Target="../media/image44.tm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932" y="5769999"/>
            <a:ext cx="4525614" cy="830997"/>
          </a:xfrm>
          <a:prstGeom prst="rect">
            <a:avLst/>
          </a:prstGeom>
          <a:noFill/>
        </p:spPr>
        <p:txBody>
          <a:bodyPr wrap="square" rtlCol="0">
            <a:spAutoFit/>
          </a:bodyPr>
          <a:lstStyle/>
          <a:p>
            <a:pPr algn="ctr"/>
            <a:r>
              <a:rPr lang="en-CA" sz="1200" b="1" dirty="0"/>
              <a:t>Developed by</a:t>
            </a:r>
            <a:r>
              <a:rPr lang="en-CA" sz="1200" dirty="0"/>
              <a:t>:</a:t>
            </a:r>
          </a:p>
          <a:p>
            <a:pPr algn="ctr"/>
            <a:endParaRPr lang="en-CA" sz="1200" dirty="0"/>
          </a:p>
          <a:p>
            <a:pPr algn="ctr"/>
            <a:r>
              <a:rPr lang="en-CA" sz="1200" dirty="0"/>
              <a:t>                 TRIBAL CHIEFS EMPLOYMENT &amp; TRAINING SERVICES ASSOCIATION (TCETSA)</a:t>
            </a:r>
          </a:p>
        </p:txBody>
      </p:sp>
      <p:sp>
        <p:nvSpPr>
          <p:cNvPr id="3" name="TextBox 2"/>
          <p:cNvSpPr txBox="1"/>
          <p:nvPr/>
        </p:nvSpPr>
        <p:spPr>
          <a:xfrm>
            <a:off x="-3976" y="260648"/>
            <a:ext cx="8839199" cy="1846659"/>
          </a:xfrm>
          <a:prstGeom prst="rect">
            <a:avLst/>
          </a:prstGeom>
          <a:noFill/>
        </p:spPr>
        <p:txBody>
          <a:bodyPr wrap="square" rtlCol="0">
            <a:spAutoFit/>
          </a:bodyPr>
          <a:lstStyle/>
          <a:p>
            <a:pPr algn="ctr"/>
            <a:r>
              <a:rPr lang="en-US" sz="2400" b="1" dirty="0"/>
              <a:t>2019 Alberta Career Development Conference</a:t>
            </a:r>
          </a:p>
          <a:p>
            <a:pPr algn="ctr"/>
            <a:r>
              <a:rPr lang="en-US" sz="2400" b="1" dirty="0"/>
              <a:t>N.E.A.A.I./Tiny Homes Project</a:t>
            </a:r>
          </a:p>
          <a:p>
            <a:pPr algn="ctr"/>
            <a:endParaRPr lang="en-US" sz="2400" b="1" dirty="0"/>
          </a:p>
          <a:p>
            <a:pPr algn="ctr"/>
            <a:r>
              <a:rPr lang="en-US" sz="2400" b="1" dirty="0"/>
              <a:t>May 1, 2019</a:t>
            </a:r>
            <a:endParaRPr lang="en-CA" sz="2400" b="1" dirty="0"/>
          </a:p>
          <a:p>
            <a:pPr algn="ctr"/>
            <a:endParaRPr lang="en-CA" b="1"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775" t="7517" r="21139" b="10827"/>
          <a:stretch/>
        </p:blipFill>
        <p:spPr>
          <a:xfrm>
            <a:off x="287640" y="4938308"/>
            <a:ext cx="1222585" cy="16600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800" y="1922641"/>
            <a:ext cx="3456384" cy="3786245"/>
          </a:xfrm>
          <a:prstGeom prst="rect">
            <a:avLst/>
          </a:prstGeom>
        </p:spPr>
      </p:pic>
    </p:spTree>
    <p:extLst>
      <p:ext uri="{BB962C8B-B14F-4D97-AF65-F5344CB8AC3E}">
        <p14:creationId xmlns:p14="http://schemas.microsoft.com/office/powerpoint/2010/main" val="83250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16632"/>
            <a:ext cx="7467600" cy="706090"/>
          </a:xfrm>
        </p:spPr>
        <p:txBody>
          <a:bodyPr>
            <a:noAutofit/>
          </a:bodyPr>
          <a:lstStyle/>
          <a:p>
            <a:pPr algn="ctr"/>
            <a:r>
              <a:rPr lang="en-CA" sz="2800" b="1" dirty="0"/>
              <a:t>ON-GOING TUTORING SUPPORTS</a:t>
            </a:r>
          </a:p>
        </p:txBody>
      </p:sp>
      <p:sp>
        <p:nvSpPr>
          <p:cNvPr id="3" name="Content Placeholder 2"/>
          <p:cNvSpPr>
            <a:spLocks noGrp="1"/>
          </p:cNvSpPr>
          <p:nvPr>
            <p:ph sz="quarter" idx="1"/>
          </p:nvPr>
        </p:nvSpPr>
        <p:spPr>
          <a:xfrm>
            <a:off x="457200" y="836712"/>
            <a:ext cx="8075240" cy="5637240"/>
          </a:xfrm>
        </p:spPr>
        <p:txBody>
          <a:bodyPr>
            <a:normAutofit/>
          </a:bodyPr>
          <a:lstStyle/>
          <a:p>
            <a:r>
              <a:rPr lang="en-CA" sz="2000" dirty="0"/>
              <a:t>Tutoring is offered to our clients free of charge and at their convenience, including evenings and weekends.</a:t>
            </a:r>
          </a:p>
          <a:p>
            <a:r>
              <a:rPr lang="en-CA" sz="2000" dirty="0"/>
              <a:t>Trade specific Math and Science concepts are taught using distance learning technology.</a:t>
            </a:r>
          </a:p>
          <a:p>
            <a:r>
              <a:rPr lang="en-CA" sz="2000" dirty="0"/>
              <a:t>Help is available from the entrance exam to technical school and Red Seal. </a:t>
            </a:r>
          </a:p>
          <a:p>
            <a:r>
              <a:rPr lang="en-CA" sz="2000" dirty="0"/>
              <a:t>Resources like online practice exams, and Skype help build the tutoring service as accessible, useful, and as clients mention “very helpful”.</a:t>
            </a:r>
          </a:p>
        </p:txBody>
      </p:sp>
      <p:pic>
        <p:nvPicPr>
          <p:cNvPr id="4" name="Picture 3" descr="Ziteboard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833" t="4321" r="885" b="8054"/>
          <a:stretch/>
        </p:blipFill>
        <p:spPr>
          <a:xfrm>
            <a:off x="2339752" y="3997354"/>
            <a:ext cx="5626511" cy="2719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95536" y="5013176"/>
            <a:ext cx="1728192" cy="369332"/>
          </a:xfrm>
          <a:prstGeom prst="rect">
            <a:avLst/>
          </a:prstGeom>
          <a:noFill/>
        </p:spPr>
        <p:txBody>
          <a:bodyPr wrap="square" rtlCol="0">
            <a:spAutoFit/>
          </a:bodyPr>
          <a:lstStyle/>
          <a:p>
            <a:r>
              <a:rPr lang="en-CA" dirty="0"/>
              <a:t>Ziteboard.com</a:t>
            </a:r>
          </a:p>
        </p:txBody>
      </p:sp>
    </p:spTree>
    <p:extLst>
      <p:ext uri="{BB962C8B-B14F-4D97-AF65-F5344CB8AC3E}">
        <p14:creationId xmlns:p14="http://schemas.microsoft.com/office/powerpoint/2010/main" val="360282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196752"/>
            <a:ext cx="7776864" cy="4968552"/>
          </a:xfrm>
        </p:spPr>
        <p:txBody>
          <a:bodyPr>
            <a:normAutofit/>
          </a:bodyPr>
          <a:lstStyle/>
          <a:p>
            <a:pPr marL="114300" indent="0" algn="ctr">
              <a:buNone/>
            </a:pPr>
            <a:r>
              <a:rPr lang="en-CA" sz="4800" b="1" dirty="0"/>
              <a:t>Recognition Event</a:t>
            </a:r>
          </a:p>
          <a:p>
            <a:pPr marL="114300" indent="0" algn="ctr">
              <a:buNone/>
            </a:pPr>
            <a:endParaRPr lang="en-CA" sz="2000" b="1" dirty="0"/>
          </a:p>
          <a:p>
            <a:r>
              <a:rPr lang="en-CA" dirty="0"/>
              <a:t>Held Annually, NEAAI recognizes each client who moves from one year to the next in their prospective trade and honors those who reach Journeyperson status. </a:t>
            </a:r>
          </a:p>
          <a:p>
            <a:r>
              <a:rPr lang="en-CA" dirty="0"/>
              <a:t>Clients are presented with an eagle feather for their hard work, which in Indigenous Culture, is a huge representation of respect. </a:t>
            </a:r>
          </a:p>
          <a:p>
            <a:pPr lvl="1"/>
            <a:endParaRPr lang="en-CA" b="1" dirty="0"/>
          </a:p>
        </p:txBody>
      </p:sp>
      <p:sp>
        <p:nvSpPr>
          <p:cNvPr id="4" name="AutoShape 2" descr="Image result for alberta industry training entrance ex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Title 2"/>
          <p:cNvSpPr txBox="1">
            <a:spLocks/>
          </p:cNvSpPr>
          <p:nvPr/>
        </p:nvSpPr>
        <p:spPr>
          <a:xfrm>
            <a:off x="460375" y="160338"/>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endParaRPr lang="en-CA" dirty="0"/>
          </a:p>
        </p:txBody>
      </p:sp>
      <p:pic>
        <p:nvPicPr>
          <p:cNvPr id="9" name="Picture 2" descr="C:\Users\Nicolle Griffith\Desktop\Jasmine\website\IMG_12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6352" r="7632"/>
          <a:stretch/>
        </p:blipFill>
        <p:spPr bwMode="auto">
          <a:xfrm rot="16200000">
            <a:off x="3611134" y="3764205"/>
            <a:ext cx="1318484" cy="2952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89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rtnership Map R_evised Sept 15.2017 (1) - Microsoft Word"/>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l="24646" t="21950" r="24157" b="5708"/>
          <a:stretch/>
        </p:blipFill>
        <p:spPr>
          <a:xfrm>
            <a:off x="323528" y="836712"/>
            <a:ext cx="8352928" cy="5660604"/>
          </a:xfrm>
        </p:spPr>
      </p:pic>
      <p:sp>
        <p:nvSpPr>
          <p:cNvPr id="5" name="Title 2"/>
          <p:cNvSpPr txBox="1">
            <a:spLocks/>
          </p:cNvSpPr>
          <p:nvPr/>
        </p:nvSpPr>
        <p:spPr>
          <a:xfrm>
            <a:off x="251520" y="267643"/>
            <a:ext cx="7467600" cy="850106"/>
          </a:xfrm>
          <a:prstGeom prst="rect">
            <a:avLst/>
          </a:prstGeom>
        </p:spPr>
        <p:txBody>
          <a:bodyPr>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CA" sz="3200" b="1" dirty="0"/>
              <a:t>Partnership Map</a:t>
            </a:r>
          </a:p>
        </p:txBody>
      </p:sp>
    </p:spTree>
    <p:extLst>
      <p:ext uri="{BB962C8B-B14F-4D97-AF65-F5344CB8AC3E}">
        <p14:creationId xmlns:p14="http://schemas.microsoft.com/office/powerpoint/2010/main" val="140952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3" y="188640"/>
            <a:ext cx="7715200" cy="794536"/>
          </a:xfrm>
        </p:spPr>
        <p:txBody>
          <a:bodyPr>
            <a:normAutofit fontScale="90000"/>
          </a:bodyPr>
          <a:lstStyle/>
          <a:p>
            <a:pPr algn="ctr"/>
            <a:r>
              <a:rPr lang="en-CA" sz="4000" b="1" dirty="0"/>
              <a:t>Tiny Homes Project </a:t>
            </a:r>
            <a:r>
              <a:rPr lang="en-CA" sz="2000" b="1" dirty="0"/>
              <a:t>est. Aug 2016</a:t>
            </a:r>
            <a:br>
              <a:rPr lang="en-CA" sz="2000" b="0" dirty="0"/>
            </a:br>
            <a:endParaRPr lang="en-CA" sz="2400" b="0" dirty="0"/>
          </a:p>
        </p:txBody>
      </p:sp>
      <p:sp>
        <p:nvSpPr>
          <p:cNvPr id="5" name="Content Placeholder 4"/>
          <p:cNvSpPr>
            <a:spLocks noGrp="1"/>
          </p:cNvSpPr>
          <p:nvPr>
            <p:ph sz="quarter" idx="1"/>
          </p:nvPr>
        </p:nvSpPr>
        <p:spPr>
          <a:xfrm>
            <a:off x="210343" y="956497"/>
            <a:ext cx="8229600" cy="4525963"/>
          </a:xfrm>
        </p:spPr>
        <p:txBody>
          <a:bodyPr>
            <a:normAutofit/>
          </a:bodyPr>
          <a:lstStyle/>
          <a:p>
            <a:r>
              <a:rPr lang="en-CA" sz="2400" dirty="0"/>
              <a:t>Under the </a:t>
            </a:r>
            <a:r>
              <a:rPr lang="en-CA" dirty="0"/>
              <a:t>direction</a:t>
            </a:r>
            <a:r>
              <a:rPr lang="en-CA" sz="2400" dirty="0"/>
              <a:t> of a Journeyman Carpenter, </a:t>
            </a:r>
            <a:r>
              <a:rPr lang="en-CA" dirty="0"/>
              <a:t>Journeyman Plumber and Journeyman Electrician </a:t>
            </a:r>
            <a:r>
              <a:rPr lang="en-CA" sz="2400" dirty="0"/>
              <a:t>this holistic home building project is aimed at addressing the needs of the trainees in construction safety, trades training and hands-on work experience.</a:t>
            </a:r>
          </a:p>
        </p:txBody>
      </p:sp>
      <p:pic>
        <p:nvPicPr>
          <p:cNvPr id="6" name="Picture 5" descr="C:\Users\Eva1\AppData\Local\Microsoft\Windows\Temporary Internet Files\Content.Word\IMG_0622.JPG.JPEG"/>
          <p:cNvPicPr/>
          <p:nvPr/>
        </p:nvPicPr>
        <p:blipFill rotWithShape="1">
          <a:blip r:embed="rId3">
            <a:extLst>
              <a:ext uri="{28A0092B-C50C-407E-A947-70E740481C1C}">
                <a14:useLocalDpi xmlns:a14="http://schemas.microsoft.com/office/drawing/2010/main" val="0"/>
              </a:ext>
            </a:extLst>
          </a:blip>
          <a:srcRect l="33433" t="7674" r="9854"/>
          <a:stretch/>
        </p:blipFill>
        <p:spPr bwMode="auto">
          <a:xfrm rot="4471347">
            <a:off x="815419" y="4166122"/>
            <a:ext cx="1336519" cy="224229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6" descr="C:\Users\Eva1\AppData\Local\Microsoft\Windows\Temporary Internet Files\Content.Word\IMG_0623.JPG.JPEG"/>
          <p:cNvPicPr/>
          <p:nvPr/>
        </p:nvPicPr>
        <p:blipFill rotWithShape="1">
          <a:blip r:embed="rId4" cstate="print">
            <a:extLst>
              <a:ext uri="{28A0092B-C50C-407E-A947-70E740481C1C}">
                <a14:useLocalDpi xmlns:a14="http://schemas.microsoft.com/office/drawing/2010/main" val="0"/>
              </a:ext>
            </a:extLst>
          </a:blip>
          <a:srcRect l="26523" t="16750" r="23900" b="6121"/>
          <a:stretch/>
        </p:blipFill>
        <p:spPr bwMode="auto">
          <a:xfrm rot="5400000">
            <a:off x="2767920" y="5537707"/>
            <a:ext cx="721408" cy="114569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Content Placeholder 5" descr="C:\$RECYCLE.BIN\S-1-5-21-3289706624-2265727727-882451476-1007\$RH17XS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3717032"/>
            <a:ext cx="4486486" cy="2758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19B3D7-F261-486A-8A6B-DB3AB9DD6FCA}"/>
              </a:ext>
            </a:extLst>
          </p:cNvPr>
          <p:cNvSpPr/>
          <p:nvPr/>
        </p:nvSpPr>
        <p:spPr>
          <a:xfrm>
            <a:off x="2172118" y="2892256"/>
            <a:ext cx="4572000" cy="1477328"/>
          </a:xfrm>
          <a:prstGeom prst="rect">
            <a:avLst/>
          </a:prstGeom>
        </p:spPr>
        <p:txBody>
          <a:bodyPr>
            <a:spAutoFit/>
          </a:bodyPr>
          <a:lstStyle/>
          <a:p>
            <a:r>
              <a:rPr lang="en-CA" b="1" dirty="0"/>
              <a:t>Total Hands-On Estimated</a:t>
            </a:r>
          </a:p>
          <a:p>
            <a:r>
              <a:rPr lang="en-CA" b="1" dirty="0"/>
              <a:t>    Hours:</a:t>
            </a:r>
          </a:p>
          <a:p>
            <a:r>
              <a:rPr lang="en-CA" dirty="0"/>
              <a:t>    Carpentry -  210</a:t>
            </a:r>
          </a:p>
          <a:p>
            <a:r>
              <a:rPr lang="en-CA" dirty="0"/>
              <a:t>    Electrical -     50</a:t>
            </a:r>
          </a:p>
          <a:p>
            <a:r>
              <a:rPr lang="en-CA" dirty="0"/>
              <a:t>    Plumbing -     50</a:t>
            </a:r>
          </a:p>
        </p:txBody>
      </p:sp>
    </p:spTree>
    <p:extLst>
      <p:ext uri="{BB962C8B-B14F-4D97-AF65-F5344CB8AC3E}">
        <p14:creationId xmlns:p14="http://schemas.microsoft.com/office/powerpoint/2010/main" val="353430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373616" cy="1052736"/>
          </a:xfrm>
        </p:spPr>
        <p:txBody>
          <a:bodyPr>
            <a:noAutofit/>
          </a:bodyPr>
          <a:lstStyle/>
          <a:p>
            <a:pPr algn="ctr"/>
            <a:r>
              <a:rPr lang="en-CA" sz="3200" b="1" dirty="0"/>
              <a:t>“Innovation, Collaboration, and Coordination”</a:t>
            </a:r>
          </a:p>
        </p:txBody>
      </p:sp>
      <p:sp>
        <p:nvSpPr>
          <p:cNvPr id="3" name="Content Placeholder 2"/>
          <p:cNvSpPr>
            <a:spLocks noGrp="1"/>
          </p:cNvSpPr>
          <p:nvPr>
            <p:ph sz="quarter" idx="1"/>
          </p:nvPr>
        </p:nvSpPr>
        <p:spPr>
          <a:xfrm>
            <a:off x="467544" y="1052736"/>
            <a:ext cx="8064896" cy="4512568"/>
          </a:xfrm>
        </p:spPr>
        <p:txBody>
          <a:bodyPr>
            <a:normAutofit/>
          </a:bodyPr>
          <a:lstStyle/>
          <a:p>
            <a:r>
              <a:rPr lang="en-CA" sz="2400" dirty="0"/>
              <a:t>To date N.E.A.A.I. has had 71 participants in the Tiny Home Project.</a:t>
            </a:r>
          </a:p>
          <a:p>
            <a:r>
              <a:rPr lang="en-US" sz="2400" dirty="0"/>
              <a:t>Tiny Home Projects done at 7 communities:</a:t>
            </a:r>
          </a:p>
          <a:p>
            <a:pPr marL="114300" indent="0">
              <a:buNone/>
            </a:pPr>
            <a:r>
              <a:rPr lang="en-US" sz="2400" dirty="0"/>
              <a:t>   CLFN, KCN, WFLFN, BLCN, HLFN, SLCN, KMS</a:t>
            </a:r>
            <a:endParaRPr lang="en-CA" sz="2400"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359" b="10806"/>
          <a:stretch/>
        </p:blipFill>
        <p:spPr bwMode="auto">
          <a:xfrm>
            <a:off x="5004048" y="3109934"/>
            <a:ext cx="3580936"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Nicolle Griffith\Downloads\Group Photo.jpg"/>
          <p:cNvPicPr>
            <a:picLocks noChangeAspect="1" noChangeArrowheads="1"/>
          </p:cNvPicPr>
          <p:nvPr/>
        </p:nvPicPr>
        <p:blipFill rotWithShape="1">
          <a:blip r:embed="rId4">
            <a:extLst>
              <a:ext uri="{28A0092B-C50C-407E-A947-70E740481C1C}">
                <a14:useLocalDpi xmlns:a14="http://schemas.microsoft.com/office/drawing/2010/main" val="0"/>
              </a:ext>
            </a:extLst>
          </a:blip>
          <a:srcRect l="9462" t="7881" b="11828"/>
          <a:stretch/>
        </p:blipFill>
        <p:spPr bwMode="auto">
          <a:xfrm>
            <a:off x="251520" y="3124133"/>
            <a:ext cx="4584254" cy="326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1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colle Griffith\Pictures\2018-01-26 Tiny Homes\Tiny Homes 002.jpg"/>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l="9560" t="2035" r="7927" b="40427"/>
          <a:stretch/>
        </p:blipFill>
        <p:spPr bwMode="auto">
          <a:xfrm>
            <a:off x="1403648" y="548680"/>
            <a:ext cx="6663979" cy="6151787"/>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467544" y="2847966"/>
            <a:ext cx="72008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rot="20514991">
            <a:off x="4286260" y="3781444"/>
            <a:ext cx="2808312" cy="461665"/>
          </a:xfrm>
          <a:prstGeom prst="rect">
            <a:avLst/>
          </a:prstGeom>
          <a:noFill/>
        </p:spPr>
        <p:txBody>
          <a:bodyPr wrap="square" rtlCol="0">
            <a:spAutoFit/>
          </a:bodyPr>
          <a:lstStyle/>
          <a:p>
            <a:pPr algn="ctr"/>
            <a:r>
              <a:rPr lang="en-CA" sz="2400" dirty="0"/>
              <a:t>Sample</a:t>
            </a:r>
          </a:p>
        </p:txBody>
      </p:sp>
      <p:sp>
        <p:nvSpPr>
          <p:cNvPr id="5" name="Title 2"/>
          <p:cNvSpPr txBox="1">
            <a:spLocks/>
          </p:cNvSpPr>
          <p:nvPr/>
        </p:nvSpPr>
        <p:spPr>
          <a:xfrm>
            <a:off x="827584" y="188640"/>
            <a:ext cx="7467600" cy="850106"/>
          </a:xfrm>
          <a:prstGeom prst="rect">
            <a:avLst/>
          </a:prstGeom>
        </p:spPr>
        <p:txBody>
          <a:bodyPr>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CA" sz="3200" b="1" dirty="0"/>
              <a:t>Health &amp; Safety</a:t>
            </a:r>
          </a:p>
        </p:txBody>
      </p:sp>
    </p:spTree>
    <p:extLst>
      <p:ext uri="{BB962C8B-B14F-4D97-AF65-F5344CB8AC3E}">
        <p14:creationId xmlns:p14="http://schemas.microsoft.com/office/powerpoint/2010/main" val="1732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2050" name="Picture 2" descr="C:\Users\Nicolle Griffith\Downloads\IMG_2116.JPG"/>
          <p:cNvPicPr>
            <a:picLocks noChangeAspect="1" noChangeArrowheads="1"/>
          </p:cNvPicPr>
          <p:nvPr/>
        </p:nvPicPr>
        <p:blipFill rotWithShape="1">
          <a:blip r:embed="rId3">
            <a:extLst>
              <a:ext uri="{28A0092B-C50C-407E-A947-70E740481C1C}">
                <a14:useLocalDpi xmlns:a14="http://schemas.microsoft.com/office/drawing/2010/main" val="0"/>
              </a:ext>
            </a:extLst>
          </a:blip>
          <a:srcRect l="6687" t="26500" r="28063" b="22500"/>
          <a:stretch/>
        </p:blipFill>
        <p:spPr bwMode="auto">
          <a:xfrm>
            <a:off x="395536" y="260647"/>
            <a:ext cx="5760640" cy="33769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t="13490" r="5089" b="8540"/>
          <a:stretch/>
        </p:blipFill>
        <p:spPr bwMode="auto">
          <a:xfrm>
            <a:off x="2411760" y="3212977"/>
            <a:ext cx="528444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14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 name="Content Placeholder 3"/>
          <p:cNvPicPr>
            <a:picLocks noGrp="1" noChangeAspect="1"/>
          </p:cNvPicPr>
          <p:nvPr>
            <p:ph idx="1"/>
          </p:nvPr>
        </p:nvPicPr>
        <p:blipFill>
          <a:blip r:embed="rId3"/>
          <a:stretch>
            <a:fillRect/>
          </a:stretch>
        </p:blipFill>
        <p:spPr>
          <a:xfrm>
            <a:off x="457200" y="274638"/>
            <a:ext cx="7620000" cy="6322714"/>
          </a:xfrm>
          <a:prstGeom prst="rect">
            <a:avLst/>
          </a:prstGeom>
        </p:spPr>
      </p:pic>
    </p:spTree>
    <p:extLst>
      <p:ext uri="{BB962C8B-B14F-4D97-AF65-F5344CB8AC3E}">
        <p14:creationId xmlns:p14="http://schemas.microsoft.com/office/powerpoint/2010/main" val="151062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A7258-15A2-4039-BCF4-3D608AE752AF}"/>
              </a:ext>
            </a:extLst>
          </p:cNvPr>
          <p:cNvSpPr>
            <a:spLocks noGrp="1"/>
          </p:cNvSpPr>
          <p:nvPr>
            <p:ph type="title"/>
          </p:nvPr>
        </p:nvSpPr>
        <p:spPr/>
        <p:txBody>
          <a:bodyPr/>
          <a:lstStyle/>
          <a:p>
            <a:r>
              <a:rPr lang="en-CA" sz="3600" dirty="0"/>
              <a:t>What do we offer to the Employer?</a:t>
            </a:r>
          </a:p>
        </p:txBody>
      </p:sp>
      <p:sp>
        <p:nvSpPr>
          <p:cNvPr id="3" name="Content Placeholder 2">
            <a:extLst>
              <a:ext uri="{FF2B5EF4-FFF2-40B4-BE49-F238E27FC236}">
                <a16:creationId xmlns:a16="http://schemas.microsoft.com/office/drawing/2014/main" id="{90818625-3519-4FF8-9699-AA505E265C39}"/>
              </a:ext>
            </a:extLst>
          </p:cNvPr>
          <p:cNvSpPr>
            <a:spLocks noGrp="1"/>
          </p:cNvSpPr>
          <p:nvPr>
            <p:ph idx="1"/>
          </p:nvPr>
        </p:nvSpPr>
        <p:spPr/>
        <p:txBody>
          <a:bodyPr>
            <a:normAutofit/>
          </a:bodyPr>
          <a:lstStyle/>
          <a:p>
            <a:r>
              <a:rPr lang="en-CA" sz="2400" dirty="0"/>
              <a:t>Access to skilled workers in every field from Trades to Non-Trades.</a:t>
            </a:r>
          </a:p>
          <a:p>
            <a:r>
              <a:rPr lang="en-CA" sz="2400" dirty="0"/>
              <a:t>Pre-employment readiness assessments</a:t>
            </a:r>
          </a:p>
          <a:p>
            <a:r>
              <a:rPr lang="en-CA" sz="2400" dirty="0"/>
              <a:t>Tutoring free of charge to employees</a:t>
            </a:r>
          </a:p>
          <a:p>
            <a:r>
              <a:rPr lang="en-CA" sz="2400" dirty="0"/>
              <a:t>Mentorship to employees/employers to navigate the trades process</a:t>
            </a:r>
          </a:p>
        </p:txBody>
      </p:sp>
    </p:spTree>
    <p:extLst>
      <p:ext uri="{BB962C8B-B14F-4D97-AF65-F5344CB8AC3E}">
        <p14:creationId xmlns:p14="http://schemas.microsoft.com/office/powerpoint/2010/main" val="39430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06090"/>
          </a:xfrm>
        </p:spPr>
        <p:txBody>
          <a:bodyPr/>
          <a:lstStyle/>
          <a:p>
            <a:pPr algn="ctr"/>
            <a:r>
              <a:rPr lang="en-CA" sz="3200" b="1" dirty="0">
                <a:latin typeface="+mn-lt"/>
              </a:rPr>
              <a:t>CURRENT NEAAI STATS</a:t>
            </a:r>
            <a:r>
              <a:rPr lang="en-CA" dirty="0"/>
              <a:t>:</a:t>
            </a:r>
          </a:p>
        </p:txBody>
      </p:sp>
      <p:graphicFrame>
        <p:nvGraphicFramePr>
          <p:cNvPr id="3" name="Table 2"/>
          <p:cNvGraphicFramePr>
            <a:graphicFrameLocks noGrp="1"/>
          </p:cNvGraphicFramePr>
          <p:nvPr>
            <p:extLst>
              <p:ext uri="{D42A27DB-BD31-4B8C-83A1-F6EECF244321}">
                <p14:modId xmlns:p14="http://schemas.microsoft.com/office/powerpoint/2010/main" val="384574860"/>
              </p:ext>
            </p:extLst>
          </p:nvPr>
        </p:nvGraphicFramePr>
        <p:xfrm>
          <a:off x="1320801" y="1196752"/>
          <a:ext cx="5740398" cy="648072"/>
        </p:xfrm>
        <a:graphic>
          <a:graphicData uri="http://schemas.openxmlformats.org/drawingml/2006/table">
            <a:tbl>
              <a:tblPr/>
              <a:tblGrid>
                <a:gridCol w="5740398">
                  <a:extLst>
                    <a:ext uri="{9D8B030D-6E8A-4147-A177-3AD203B41FA5}">
                      <a16:colId xmlns:a16="http://schemas.microsoft.com/office/drawing/2014/main" val="1052111738"/>
                    </a:ext>
                  </a:extLst>
                </a:gridCol>
              </a:tblGrid>
              <a:tr h="313324">
                <a:tc>
                  <a:txBody>
                    <a:bodyPr/>
                    <a:lstStyle/>
                    <a:p>
                      <a:pPr algn="ctr" fontAlgn="b"/>
                      <a:r>
                        <a:rPr lang="en-US" sz="1400" b="1" i="0" u="none" strike="noStrike" dirty="0">
                          <a:solidFill>
                            <a:srgbClr val="000000"/>
                          </a:solidFill>
                          <a:effectLst/>
                          <a:latin typeface="Calibri" panose="020F0502020204030204" pitchFamily="34" charset="0"/>
                        </a:rPr>
                        <a:t>North East Alberta Apprenticeship Initiative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extLst>
                  <a:ext uri="{0D108BD9-81ED-4DB2-BD59-A6C34878D82A}">
                    <a16:rowId xmlns:a16="http://schemas.microsoft.com/office/drawing/2014/main" val="2532794232"/>
                  </a:ext>
                </a:extLst>
              </a:tr>
              <a:tr h="334748">
                <a:tc>
                  <a:txBody>
                    <a:bodyPr/>
                    <a:lstStyle/>
                    <a:p>
                      <a:pPr algn="ctr" fontAlgn="b"/>
                      <a:r>
                        <a:rPr lang="en-CA" sz="1400" b="1" i="0" u="none" strike="noStrike" dirty="0">
                          <a:solidFill>
                            <a:srgbClr val="000000"/>
                          </a:solidFill>
                          <a:effectLst/>
                          <a:latin typeface="Calibri" panose="020F0502020204030204" pitchFamily="34" charset="0"/>
                        </a:rPr>
                        <a:t>Statistics for March 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extLst>
                  <a:ext uri="{0D108BD9-81ED-4DB2-BD59-A6C34878D82A}">
                    <a16:rowId xmlns:a16="http://schemas.microsoft.com/office/drawing/2014/main" val="11508446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24721048"/>
              </p:ext>
            </p:extLst>
          </p:nvPr>
        </p:nvGraphicFramePr>
        <p:xfrm>
          <a:off x="1320802" y="2204871"/>
          <a:ext cx="5740396" cy="4251960"/>
        </p:xfrm>
        <a:graphic>
          <a:graphicData uri="http://schemas.openxmlformats.org/drawingml/2006/table">
            <a:tbl>
              <a:tblPr>
                <a:tableStyleId>{5C22544A-7EE6-4342-B048-85BDC9FD1C3A}</a:tableStyleId>
              </a:tblPr>
              <a:tblGrid>
                <a:gridCol w="1951169">
                  <a:extLst>
                    <a:ext uri="{9D8B030D-6E8A-4147-A177-3AD203B41FA5}">
                      <a16:colId xmlns:a16="http://schemas.microsoft.com/office/drawing/2014/main" val="398509054"/>
                    </a:ext>
                  </a:extLst>
                </a:gridCol>
                <a:gridCol w="1116975">
                  <a:extLst>
                    <a:ext uri="{9D8B030D-6E8A-4147-A177-3AD203B41FA5}">
                      <a16:colId xmlns:a16="http://schemas.microsoft.com/office/drawing/2014/main" val="1939092855"/>
                    </a:ext>
                  </a:extLst>
                </a:gridCol>
                <a:gridCol w="668063">
                  <a:extLst>
                    <a:ext uri="{9D8B030D-6E8A-4147-A177-3AD203B41FA5}">
                      <a16:colId xmlns:a16="http://schemas.microsoft.com/office/drawing/2014/main" val="2815818039"/>
                    </a:ext>
                  </a:extLst>
                </a:gridCol>
                <a:gridCol w="668063">
                  <a:extLst>
                    <a:ext uri="{9D8B030D-6E8A-4147-A177-3AD203B41FA5}">
                      <a16:colId xmlns:a16="http://schemas.microsoft.com/office/drawing/2014/main" val="3202786598"/>
                    </a:ext>
                  </a:extLst>
                </a:gridCol>
                <a:gridCol w="668063">
                  <a:extLst>
                    <a:ext uri="{9D8B030D-6E8A-4147-A177-3AD203B41FA5}">
                      <a16:colId xmlns:a16="http://schemas.microsoft.com/office/drawing/2014/main" val="2731621028"/>
                    </a:ext>
                  </a:extLst>
                </a:gridCol>
                <a:gridCol w="668063">
                  <a:extLst>
                    <a:ext uri="{9D8B030D-6E8A-4147-A177-3AD203B41FA5}">
                      <a16:colId xmlns:a16="http://schemas.microsoft.com/office/drawing/2014/main" val="4093262666"/>
                    </a:ext>
                  </a:extLst>
                </a:gridCol>
              </a:tblGrid>
              <a:tr h="168018">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100" b="1" u="none" strike="noStrike" dirty="0">
                          <a:effectLst/>
                        </a:rPr>
                        <a:t>Indentured</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100" b="1" u="none" strike="noStrike" dirty="0">
                          <a:effectLst/>
                        </a:rPr>
                        <a:t>47</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88239585"/>
                  </a:ext>
                </a:extLst>
              </a:tr>
              <a:tr h="168018">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100" b="1" u="none" strike="noStrike">
                          <a:effectLst/>
                        </a:rPr>
                        <a:t>Non-Trade</a:t>
                      </a:r>
                      <a:endParaRPr lang="en-CA"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1" u="none" strike="noStrike">
                          <a:effectLst/>
                        </a:rPr>
                        <a:t>125</a:t>
                      </a:r>
                      <a:endParaRPr lang="en-CA"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55459045"/>
                  </a:ext>
                </a:extLst>
              </a:tr>
              <a:tr h="168018">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100" b="1" u="none" strike="noStrike">
                          <a:effectLst/>
                        </a:rPr>
                        <a:t>Journeyman</a:t>
                      </a:r>
                      <a:endParaRPr lang="en-CA"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1" u="none" strike="noStrike">
                          <a:effectLst/>
                        </a:rPr>
                        <a:t>27</a:t>
                      </a:r>
                      <a:endParaRPr lang="en-CA"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86349729"/>
                  </a:ext>
                </a:extLst>
              </a:tr>
              <a:tr h="168018">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CA" sz="1100" b="1" u="none" strike="noStrike">
                          <a:effectLst/>
                        </a:rPr>
                        <a:t>Closed</a:t>
                      </a:r>
                      <a:endParaRPr lang="en-CA"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1" u="none" strike="noStrike" dirty="0">
                          <a:effectLst/>
                        </a:rPr>
                        <a:t>432</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5910218"/>
                  </a:ext>
                </a:extLst>
              </a:tr>
              <a:tr h="168018">
                <a:tc>
                  <a:txBody>
                    <a:bodyPr/>
                    <a:lstStyle/>
                    <a:p>
                      <a:pPr algn="l" fontAlgn="b"/>
                      <a:r>
                        <a:rPr lang="en-CA" sz="1100" u="none" strike="noStrike" dirty="0">
                          <a:effectLst/>
                        </a:rPr>
                        <a:t> </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CA" sz="1100" b="1" u="none" strike="noStrike">
                          <a:effectLst/>
                        </a:rPr>
                        <a:t> </a:t>
                      </a:r>
                      <a:endParaRPr lang="en-CA"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7034055"/>
                  </a:ext>
                </a:extLst>
              </a:tr>
              <a:tr h="168018">
                <a:tc>
                  <a:txBody>
                    <a:bodyPr/>
                    <a:lstStyle/>
                    <a:p>
                      <a:pPr algn="l" fontAlgn="b"/>
                      <a:r>
                        <a:rPr lang="en-CA" sz="1100" u="none" strike="noStrike" dirty="0">
                          <a:effectLst/>
                        </a:rPr>
                        <a:t> </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59710337"/>
                  </a:ext>
                </a:extLst>
              </a:tr>
              <a:tr h="168018">
                <a:tc gridSpan="6">
                  <a:txBody>
                    <a:bodyPr/>
                    <a:lstStyle/>
                    <a:p>
                      <a:pPr algn="ctr" fontAlgn="b"/>
                      <a:r>
                        <a:rPr lang="en-CA" sz="1100" b="1" u="none" strike="noStrike" dirty="0">
                          <a:effectLst/>
                        </a:rPr>
                        <a:t>STATISTICS BY TRADE:</a:t>
                      </a:r>
                      <a:endParaRPr lang="en-CA" sz="11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603982975"/>
                  </a:ext>
                </a:extLst>
              </a:tr>
              <a:tr h="168018">
                <a:tc>
                  <a:txBody>
                    <a:bodyPr/>
                    <a:lstStyle/>
                    <a:p>
                      <a:pPr algn="ctr" fontAlgn="b"/>
                      <a:r>
                        <a:rPr lang="en-CA" sz="1100" u="none" strike="noStrike" dirty="0">
                          <a:effectLst/>
                        </a:rPr>
                        <a:t> </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1" u="none" strike="noStrike" dirty="0">
                          <a:effectLst/>
                        </a:rPr>
                        <a:t>1st</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1" u="none" strike="noStrike" dirty="0">
                          <a:effectLst/>
                        </a:rPr>
                        <a:t>2nd</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1" u="none" strike="noStrike" dirty="0">
                          <a:effectLst/>
                        </a:rPr>
                        <a:t>3rd</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1" u="none" strike="noStrike" dirty="0">
                          <a:effectLst/>
                        </a:rPr>
                        <a:t>4th</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29437670"/>
                  </a:ext>
                </a:extLst>
              </a:tr>
              <a:tr h="168018">
                <a:tc>
                  <a:txBody>
                    <a:bodyPr/>
                    <a:lstStyle/>
                    <a:p>
                      <a:pPr algn="l" fontAlgn="b"/>
                      <a:r>
                        <a:rPr lang="en-CA" sz="1100" u="none" strike="noStrike" dirty="0">
                          <a:effectLst/>
                        </a:rPr>
                        <a:t>Auto Service Tech.</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1</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 </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 </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 </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1</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6421203"/>
                  </a:ext>
                </a:extLst>
              </a:tr>
              <a:tr h="168018">
                <a:tc>
                  <a:txBody>
                    <a:bodyPr/>
                    <a:lstStyle/>
                    <a:p>
                      <a:pPr algn="l" fontAlgn="b"/>
                      <a:r>
                        <a:rPr lang="en-CA" sz="1100" u="none" strike="noStrike" dirty="0">
                          <a:effectLst/>
                        </a:rPr>
                        <a:t>Baker</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1</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1</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28344912"/>
                  </a:ext>
                </a:extLst>
              </a:tr>
              <a:tr h="168018">
                <a:tc>
                  <a:txBody>
                    <a:bodyPr/>
                    <a:lstStyle/>
                    <a:p>
                      <a:pPr algn="l" fontAlgn="b"/>
                      <a:r>
                        <a:rPr lang="en-CA" sz="1100" u="none" strike="noStrike" dirty="0">
                          <a:effectLst/>
                        </a:rPr>
                        <a:t>Carpenter</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7</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3</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10</a:t>
                      </a:r>
                      <a:endParaRPr lang="en-CA"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7447409"/>
                  </a:ext>
                </a:extLst>
              </a:tr>
              <a:tr h="168018">
                <a:tc>
                  <a:txBody>
                    <a:bodyPr/>
                    <a:lstStyle/>
                    <a:p>
                      <a:pPr algn="l" fontAlgn="b"/>
                      <a:r>
                        <a:rPr lang="en-CA" sz="1100" u="none" strike="noStrike" dirty="0">
                          <a:effectLst/>
                        </a:rPr>
                        <a:t>Electrician</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1</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4</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3</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3</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11</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37352907"/>
                  </a:ext>
                </a:extLst>
              </a:tr>
              <a:tr h="168018">
                <a:tc>
                  <a:txBody>
                    <a:bodyPr/>
                    <a:lstStyle/>
                    <a:p>
                      <a:pPr algn="l" fontAlgn="b"/>
                      <a:r>
                        <a:rPr lang="en-CA" sz="1100" u="none" strike="noStrike" dirty="0">
                          <a:effectLst/>
                        </a:rPr>
                        <a:t>Hairstylist</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2</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2</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65073963"/>
                  </a:ext>
                </a:extLst>
              </a:tr>
              <a:tr h="168018">
                <a:tc>
                  <a:txBody>
                    <a:bodyPr/>
                    <a:lstStyle/>
                    <a:p>
                      <a:pPr algn="l" fontAlgn="b"/>
                      <a:r>
                        <a:rPr lang="en-CA" sz="1100" u="none" strike="noStrike" dirty="0">
                          <a:effectLst/>
                        </a:rPr>
                        <a:t>HET</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3</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2</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1</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6</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18584351"/>
                  </a:ext>
                </a:extLst>
              </a:tr>
              <a:tr h="168018">
                <a:tc>
                  <a:txBody>
                    <a:bodyPr/>
                    <a:lstStyle/>
                    <a:p>
                      <a:pPr algn="l" fontAlgn="b"/>
                      <a:r>
                        <a:rPr lang="en-CA" sz="1000" u="none" strike="noStrike" dirty="0">
                          <a:effectLst/>
                        </a:rPr>
                        <a:t>Industrial Mechanic-Millwright</a:t>
                      </a:r>
                      <a:endParaRPr lang="en-CA"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1</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1</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41045076"/>
                  </a:ext>
                </a:extLst>
              </a:tr>
              <a:tr h="168018">
                <a:tc>
                  <a:txBody>
                    <a:bodyPr/>
                    <a:lstStyle/>
                    <a:p>
                      <a:pPr algn="l" fontAlgn="b"/>
                      <a:r>
                        <a:rPr lang="en-CA" sz="1100" u="none" strike="noStrike" dirty="0">
                          <a:effectLst/>
                        </a:rPr>
                        <a:t>Instrument Tech.</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1</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1</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1777642"/>
                  </a:ext>
                </a:extLst>
              </a:tr>
              <a:tr h="168018">
                <a:tc>
                  <a:txBody>
                    <a:bodyPr/>
                    <a:lstStyle/>
                    <a:p>
                      <a:pPr algn="l" fontAlgn="b"/>
                      <a:r>
                        <a:rPr lang="en-CA" sz="1100" u="none" strike="noStrike" dirty="0">
                          <a:effectLst/>
                        </a:rPr>
                        <a:t>Insulator</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1</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1</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59292225"/>
                  </a:ext>
                </a:extLst>
              </a:tr>
              <a:tr h="168018">
                <a:tc>
                  <a:txBody>
                    <a:bodyPr/>
                    <a:lstStyle/>
                    <a:p>
                      <a:pPr algn="l" fontAlgn="b"/>
                      <a:r>
                        <a:rPr lang="en-CA" sz="1100" u="none" strike="noStrike" dirty="0">
                          <a:effectLst/>
                        </a:rPr>
                        <a:t>Ironworker</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2</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2</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53657269"/>
                  </a:ext>
                </a:extLst>
              </a:tr>
              <a:tr h="168018">
                <a:tc>
                  <a:txBody>
                    <a:bodyPr/>
                    <a:lstStyle/>
                    <a:p>
                      <a:pPr algn="l" fontAlgn="b"/>
                      <a:r>
                        <a:rPr lang="en-CA" sz="1100" u="none" strike="noStrike" dirty="0">
                          <a:effectLst/>
                        </a:rPr>
                        <a:t>Parts Technician</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0</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21081837"/>
                  </a:ext>
                </a:extLst>
              </a:tr>
              <a:tr h="168018">
                <a:tc>
                  <a:txBody>
                    <a:bodyPr/>
                    <a:lstStyle/>
                    <a:p>
                      <a:pPr algn="l" fontAlgn="b"/>
                      <a:r>
                        <a:rPr lang="en-CA" sz="1100" u="none" strike="noStrike" dirty="0">
                          <a:effectLst/>
                        </a:rPr>
                        <a:t>Plumber/Gasfitter</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5</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1</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6</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93494222"/>
                  </a:ext>
                </a:extLst>
              </a:tr>
              <a:tr h="168018">
                <a:tc>
                  <a:txBody>
                    <a:bodyPr/>
                    <a:lstStyle/>
                    <a:p>
                      <a:pPr algn="l" fontAlgn="b"/>
                      <a:r>
                        <a:rPr lang="en-CA" sz="1100" u="none" strike="noStrike" dirty="0">
                          <a:effectLst/>
                        </a:rPr>
                        <a:t>Sprinkler Systems Installer</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1</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1</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10766194"/>
                  </a:ext>
                </a:extLst>
              </a:tr>
              <a:tr h="168018">
                <a:tc>
                  <a:txBody>
                    <a:bodyPr/>
                    <a:lstStyle/>
                    <a:p>
                      <a:pPr algn="l" fontAlgn="b"/>
                      <a:r>
                        <a:rPr lang="en-CA" sz="1100" u="none" strike="noStrike" dirty="0">
                          <a:effectLst/>
                        </a:rPr>
                        <a:t>Steamfitter/Pipefitter</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2</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2</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30282220"/>
                  </a:ext>
                </a:extLst>
              </a:tr>
              <a:tr h="168018">
                <a:tc>
                  <a:txBody>
                    <a:bodyPr/>
                    <a:lstStyle/>
                    <a:p>
                      <a:pPr algn="l" fontAlgn="b"/>
                      <a:r>
                        <a:rPr lang="en-CA" sz="1100" u="none" strike="noStrike" dirty="0">
                          <a:effectLst/>
                        </a:rPr>
                        <a:t>Welder</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 </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1</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a:effectLst/>
                        </a:rPr>
                        <a:t>1</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u="none" strike="noStrike" dirty="0">
                          <a:effectLst/>
                        </a:rPr>
                        <a:t>2</a:t>
                      </a:r>
                      <a:endParaRPr lang="en-CA"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21865704"/>
                  </a:ext>
                </a:extLst>
              </a:tr>
              <a:tr h="168018">
                <a:tc>
                  <a:txBody>
                    <a:bodyPr/>
                    <a:lstStyle/>
                    <a:p>
                      <a:pPr algn="l" fontAlgn="b"/>
                      <a:r>
                        <a:rPr lang="en-CA" sz="1100" b="1" u="none" strike="noStrike" dirty="0">
                          <a:effectLst/>
                        </a:rPr>
                        <a:t>Totals:</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1" u="none" strike="noStrike" dirty="0">
                          <a:effectLst/>
                        </a:rPr>
                        <a:t>26</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1" u="none" strike="noStrike" dirty="0">
                          <a:effectLst/>
                        </a:rPr>
                        <a:t>9</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1" u="none" strike="noStrike" dirty="0">
                          <a:effectLst/>
                        </a:rPr>
                        <a:t>9</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1" u="none" strike="noStrike" dirty="0">
                          <a:effectLst/>
                        </a:rPr>
                        <a:t>3</a:t>
                      </a:r>
                      <a:endParaRPr lang="en-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100" b="1" u="none" strike="noStrike" dirty="0">
                          <a:effectLst/>
                        </a:rPr>
                        <a:t>47</a:t>
                      </a:r>
                      <a:endParaRPr lang="en-CA"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2860069"/>
                  </a:ext>
                </a:extLst>
              </a:tr>
            </a:tbl>
          </a:graphicData>
        </a:graphic>
      </p:graphicFrame>
    </p:spTree>
    <p:extLst>
      <p:ext uri="{BB962C8B-B14F-4D97-AF65-F5344CB8AC3E}">
        <p14:creationId xmlns:p14="http://schemas.microsoft.com/office/powerpoint/2010/main" val="248015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DDB3538E-3A82-4BC3-B2D4-C238A9880814}"/>
              </a:ext>
            </a:extLst>
          </p:cNvPr>
          <p:cNvSpPr txBox="1"/>
          <p:nvPr/>
        </p:nvSpPr>
        <p:spPr>
          <a:xfrm>
            <a:off x="2706960" y="954261"/>
            <a:ext cx="3876227" cy="1709507"/>
          </a:xfrm>
          <a:prstGeom prst="rect">
            <a:avLst/>
          </a:prstGeom>
          <a:solidFill>
            <a:schemeClr val="accent6">
              <a:lumMod val="40000"/>
              <a:lumOff val="60000"/>
            </a:schemeClr>
          </a:solidFill>
          <a:ln>
            <a:solidFill>
              <a:schemeClr val="tx1"/>
            </a:solidFill>
          </a:ln>
        </p:spPr>
        <p:txBody>
          <a:bodyPr wrap="square" rtlCol="0">
            <a:noAutofit/>
          </a:bodyPr>
          <a:lstStyle/>
          <a:p>
            <a:pPr algn="ctr"/>
            <a:r>
              <a:rPr lang="en-CA" sz="1350" b="1" u="sng" dirty="0">
                <a:solidFill>
                  <a:prstClr val="black"/>
                </a:solidFill>
              </a:rPr>
              <a:t>TRIBAL CHIEFS EMPLOYMENT &amp; TRAINING SERVICES ASSOCIATION </a:t>
            </a:r>
          </a:p>
          <a:p>
            <a:pPr algn="ctr"/>
            <a:r>
              <a:rPr lang="en-CA" sz="1200" dirty="0">
                <a:solidFill>
                  <a:prstClr val="black"/>
                </a:solidFill>
                <a:latin typeface="Calibri" panose="020F0502020204030204"/>
              </a:rPr>
              <a:t>Incorporated under Societies Act in 2000</a:t>
            </a:r>
          </a:p>
        </p:txBody>
      </p:sp>
      <p:sp>
        <p:nvSpPr>
          <p:cNvPr id="2" name="TextBox 1">
            <a:extLst>
              <a:ext uri="{FF2B5EF4-FFF2-40B4-BE49-F238E27FC236}">
                <a16:creationId xmlns:a16="http://schemas.microsoft.com/office/drawing/2014/main" id="{A083D094-DD98-4BFF-A0A7-8C5E8D9F3EF8}"/>
              </a:ext>
            </a:extLst>
          </p:cNvPr>
          <p:cNvSpPr txBox="1"/>
          <p:nvPr/>
        </p:nvSpPr>
        <p:spPr>
          <a:xfrm>
            <a:off x="2846598" y="1559257"/>
            <a:ext cx="3596951" cy="92333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CA" sz="1350" b="1" u="sng" dirty="0">
                <a:solidFill>
                  <a:prstClr val="black"/>
                </a:solidFill>
              </a:rPr>
              <a:t>TCETSA BOARD MEMBERS</a:t>
            </a:r>
            <a:endParaRPr lang="en-CA" sz="1350" u="sng" dirty="0">
              <a:solidFill>
                <a:prstClr val="black"/>
              </a:solidFill>
              <a:latin typeface="Calibri" panose="020F0502020204030204"/>
            </a:endParaRPr>
          </a:p>
          <a:p>
            <a:pPr algn="ctr"/>
            <a:r>
              <a:rPr lang="en-CA" sz="1350" dirty="0">
                <a:solidFill>
                  <a:prstClr val="black"/>
                </a:solidFill>
                <a:latin typeface="Calibri" panose="020F0502020204030204"/>
              </a:rPr>
              <a:t>6 </a:t>
            </a:r>
            <a:r>
              <a:rPr lang="en-CA" sz="1350" dirty="0">
                <a:solidFill>
                  <a:prstClr val="black"/>
                </a:solidFill>
              </a:rPr>
              <a:t>Board of Directors</a:t>
            </a:r>
            <a:endParaRPr lang="en-CA" sz="1350" dirty="0">
              <a:solidFill>
                <a:prstClr val="black"/>
              </a:solidFill>
              <a:latin typeface="Calibri" panose="020F0502020204030204"/>
            </a:endParaRPr>
          </a:p>
          <a:p>
            <a:pPr algn="ctr"/>
            <a:r>
              <a:rPr lang="en-CA" sz="1350" dirty="0">
                <a:solidFill>
                  <a:prstClr val="black"/>
                </a:solidFill>
              </a:rPr>
              <a:t>Current Funding Agreements: GOC, GOA, Sub contracts with 6 TCV Nations</a:t>
            </a:r>
          </a:p>
        </p:txBody>
      </p:sp>
      <p:sp>
        <p:nvSpPr>
          <p:cNvPr id="9" name="TextBox 8">
            <a:extLst>
              <a:ext uri="{FF2B5EF4-FFF2-40B4-BE49-F238E27FC236}">
                <a16:creationId xmlns:a16="http://schemas.microsoft.com/office/drawing/2014/main" id="{7C09D66B-6300-4707-8B40-72402724DD86}"/>
              </a:ext>
            </a:extLst>
          </p:cNvPr>
          <p:cNvSpPr txBox="1"/>
          <p:nvPr/>
        </p:nvSpPr>
        <p:spPr>
          <a:xfrm>
            <a:off x="7556269" y="3429000"/>
            <a:ext cx="1518839" cy="2496476"/>
          </a:xfrm>
          <a:prstGeom prst="rect">
            <a:avLst/>
          </a:prstGeom>
          <a:solidFill>
            <a:schemeClr val="accent1">
              <a:lumMod val="20000"/>
              <a:lumOff val="80000"/>
            </a:schemeClr>
          </a:solidFill>
          <a:ln>
            <a:solidFill>
              <a:schemeClr val="tx1"/>
            </a:solidFill>
          </a:ln>
        </p:spPr>
        <p:txBody>
          <a:bodyPr wrap="square" rtlCol="0">
            <a:noAutofit/>
          </a:bodyPr>
          <a:lstStyle>
            <a:defPPr>
              <a:defRPr lang="en-US"/>
            </a:defPPr>
            <a:lvl1pPr marR="0" lvl="0" indent="0" algn="ctr" fontAlgn="auto">
              <a:lnSpc>
                <a:spcPct val="100000"/>
              </a:lnSpc>
              <a:spcBef>
                <a:spcPts val="0"/>
              </a:spcBef>
              <a:spcAft>
                <a:spcPts val="0"/>
              </a:spcAft>
              <a:buClrTx/>
              <a:buSzTx/>
              <a:buFontTx/>
              <a:buNone/>
              <a:tabLst/>
              <a:defRPr kumimoji="0" b="1" i="0" u="sng" strike="noStrike" cap="none" spc="0" normalizeH="0" baseline="0">
                <a:ln>
                  <a:noFill/>
                </a:ln>
                <a:solidFill>
                  <a:prstClr val="black"/>
                </a:solidFill>
                <a:effectLst/>
                <a:uLnTx/>
                <a:uFillTx/>
                <a:latin typeface="Calibri" panose="020F0502020204030204"/>
              </a:defRPr>
            </a:lvl1pPr>
          </a:lstStyle>
          <a:p>
            <a:r>
              <a:rPr lang="en-CA" sz="1350" dirty="0"/>
              <a:t>OTHER/PROPOSED PROJECTS</a:t>
            </a:r>
          </a:p>
          <a:p>
            <a:pPr marL="214313" indent="-214313" algn="l">
              <a:buFont typeface="Arial" panose="020B0604020202020204" pitchFamily="34" charset="0"/>
              <a:buChar char="•"/>
              <a:defRPr/>
            </a:pPr>
            <a:r>
              <a:rPr lang="en-CA" sz="900" b="0" u="none" dirty="0"/>
              <a:t>Cultural Showcase Event</a:t>
            </a:r>
          </a:p>
          <a:p>
            <a:pPr marL="214313" indent="-214313" algn="l">
              <a:buFont typeface="Arial" panose="020B0604020202020204" pitchFamily="34" charset="0"/>
              <a:buChar char="•"/>
              <a:defRPr/>
            </a:pPr>
            <a:r>
              <a:rPr lang="en-CA" sz="900" b="0" u="none" dirty="0"/>
              <a:t>Explore various Technology Training Programs</a:t>
            </a:r>
          </a:p>
          <a:p>
            <a:pPr marL="214313" indent="-214313" algn="l">
              <a:buFont typeface="Arial" panose="020B0604020202020204" pitchFamily="34" charset="0"/>
              <a:buChar char="•"/>
              <a:defRPr/>
            </a:pPr>
            <a:r>
              <a:rPr lang="en-CA" sz="900" b="0" u="none" dirty="0"/>
              <a:t>Explore Driverless Shuttle Opportunities </a:t>
            </a:r>
          </a:p>
          <a:p>
            <a:pPr marL="214313" indent="-214313" algn="l">
              <a:buFont typeface="Arial" panose="020B0604020202020204" pitchFamily="34" charset="0"/>
              <a:buChar char="•"/>
              <a:defRPr/>
            </a:pPr>
            <a:r>
              <a:rPr lang="en-CA" sz="900" b="0" u="none" dirty="0"/>
              <a:t>Office Procedures Training</a:t>
            </a:r>
          </a:p>
          <a:p>
            <a:pPr marL="214313" indent="-214313" algn="l">
              <a:buFont typeface="Arial" panose="020B0604020202020204" pitchFamily="34" charset="0"/>
              <a:buChar char="•"/>
              <a:defRPr/>
            </a:pPr>
            <a:r>
              <a:rPr lang="en-CA" sz="900" b="0" u="none" dirty="0"/>
              <a:t>Development of Indigenous Business Directory</a:t>
            </a:r>
          </a:p>
          <a:p>
            <a:pPr marL="214313" indent="-214313" algn="l">
              <a:buFont typeface="Arial" panose="020B0604020202020204" pitchFamily="34" charset="0"/>
              <a:buChar char="•"/>
              <a:defRPr/>
            </a:pPr>
            <a:endParaRPr lang="en-CA" sz="900" b="0" u="none" dirty="0"/>
          </a:p>
        </p:txBody>
      </p:sp>
      <p:sp>
        <p:nvSpPr>
          <p:cNvPr id="10" name="TextBox 9">
            <a:extLst>
              <a:ext uri="{FF2B5EF4-FFF2-40B4-BE49-F238E27FC236}">
                <a16:creationId xmlns:a16="http://schemas.microsoft.com/office/drawing/2014/main" id="{B32D38D3-777A-47E0-8C74-8C31BF19BC2F}"/>
              </a:ext>
            </a:extLst>
          </p:cNvPr>
          <p:cNvSpPr txBox="1"/>
          <p:nvPr/>
        </p:nvSpPr>
        <p:spPr>
          <a:xfrm>
            <a:off x="5991398" y="3436144"/>
            <a:ext cx="1564871" cy="2793072"/>
          </a:xfrm>
          <a:prstGeom prst="rect">
            <a:avLst/>
          </a:prstGeom>
          <a:solidFill>
            <a:schemeClr val="accent1">
              <a:lumMod val="20000"/>
              <a:lumOff val="80000"/>
            </a:schemeClr>
          </a:solidFill>
          <a:ln>
            <a:solidFill>
              <a:schemeClr val="tx1"/>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sng" strike="noStrike" cap="none" spc="0" normalizeH="0" baseline="0">
                <a:ln>
                  <a:noFill/>
                </a:ln>
                <a:solidFill>
                  <a:prstClr val="black"/>
                </a:solidFill>
                <a:effectLst/>
                <a:uLnTx/>
                <a:uFillTx/>
                <a:latin typeface="Calibri" panose="020F0502020204030204"/>
              </a:defRPr>
            </a:lvl1pPr>
          </a:lstStyle>
          <a:p>
            <a:r>
              <a:rPr lang="en-CA" sz="1350" dirty="0"/>
              <a:t>XPRESSIONS</a:t>
            </a:r>
          </a:p>
          <a:p>
            <a:pPr marL="214313" indent="-214313" algn="l">
              <a:buFont typeface="Arial" panose="020B0604020202020204" pitchFamily="34" charset="0"/>
              <a:buChar char="•"/>
              <a:defRPr/>
            </a:pPr>
            <a:r>
              <a:rPr lang="en-CA" sz="900" dirty="0"/>
              <a:t>Goal #1:  </a:t>
            </a:r>
            <a:r>
              <a:rPr lang="en-CA" sz="900" b="0" u="none" dirty="0"/>
              <a:t>Created to engage, support and train TCV member Nation Artists </a:t>
            </a:r>
          </a:p>
          <a:p>
            <a:pPr marL="214313" indent="-214313" algn="l">
              <a:buFont typeface="Arial" panose="020B0604020202020204" pitchFamily="34" charset="0"/>
              <a:buChar char="•"/>
              <a:defRPr/>
            </a:pPr>
            <a:r>
              <a:rPr lang="en-CA" sz="900" dirty="0"/>
              <a:t>Goal #2: </a:t>
            </a:r>
            <a:r>
              <a:rPr lang="en-CA" sz="900" b="0" u="none" dirty="0"/>
              <a:t>Artists to return to School for further training</a:t>
            </a:r>
          </a:p>
          <a:p>
            <a:pPr marL="214313" indent="-214313" algn="l">
              <a:buFont typeface="Arial" panose="020B0604020202020204" pitchFamily="34" charset="0"/>
              <a:buChar char="•"/>
              <a:defRPr/>
            </a:pPr>
            <a:r>
              <a:rPr lang="en-CA" sz="900" dirty="0"/>
              <a:t>Goal #3:  </a:t>
            </a:r>
            <a:r>
              <a:rPr lang="en-CA" sz="900" b="0" u="none" dirty="0"/>
              <a:t>Artists to secure full-time employment upon completion of </a:t>
            </a:r>
            <a:r>
              <a:rPr lang="en-CA" sz="900" b="0" u="none" dirty="0" err="1"/>
              <a:t>Xpression’s</a:t>
            </a:r>
            <a:r>
              <a:rPr lang="en-CA" sz="900" b="0" u="none" dirty="0"/>
              <a:t> Program</a:t>
            </a:r>
          </a:p>
          <a:p>
            <a:pPr marL="214313" indent="-214313" algn="l">
              <a:buFont typeface="Arial" panose="020B0604020202020204" pitchFamily="34" charset="0"/>
              <a:buChar char="•"/>
              <a:defRPr/>
            </a:pPr>
            <a:r>
              <a:rPr lang="en-CA" sz="900" dirty="0"/>
              <a:t>Goal #4:  </a:t>
            </a:r>
            <a:r>
              <a:rPr lang="en-CA" sz="900" b="0" u="none" dirty="0"/>
              <a:t>TCETSA to assist with on-going marketing support to Artists through a co-op approach</a:t>
            </a:r>
          </a:p>
          <a:p>
            <a:pPr lvl="0" algn="l">
              <a:defRPr/>
            </a:pPr>
            <a:endParaRPr lang="en-CA" sz="900" b="0" u="none" dirty="0"/>
          </a:p>
        </p:txBody>
      </p:sp>
      <p:sp>
        <p:nvSpPr>
          <p:cNvPr id="11" name="TextBox 10">
            <a:extLst>
              <a:ext uri="{FF2B5EF4-FFF2-40B4-BE49-F238E27FC236}">
                <a16:creationId xmlns:a16="http://schemas.microsoft.com/office/drawing/2014/main" id="{3B2C1FF0-DCE7-47F8-890B-423D818F686C}"/>
              </a:ext>
            </a:extLst>
          </p:cNvPr>
          <p:cNvSpPr txBox="1"/>
          <p:nvPr/>
        </p:nvSpPr>
        <p:spPr>
          <a:xfrm>
            <a:off x="2478982" y="3432486"/>
            <a:ext cx="1739438" cy="2516073"/>
          </a:xfrm>
          <a:prstGeom prst="rect">
            <a:avLst/>
          </a:prstGeom>
          <a:solidFill>
            <a:schemeClr val="accent1">
              <a:lumMod val="20000"/>
              <a:lumOff val="80000"/>
            </a:schemeClr>
          </a:solidFill>
          <a:ln>
            <a:solidFill>
              <a:schemeClr val="tx1"/>
            </a:solidFill>
          </a:ln>
        </p:spPr>
        <p:txBody>
          <a:bodyPr wrap="square" rtlCol="0">
            <a:spAutoFit/>
          </a:bodyPr>
          <a:lstStyle/>
          <a:p>
            <a:pPr algn="ctr" defTabSz="685800">
              <a:defRPr/>
            </a:pPr>
            <a:r>
              <a:rPr lang="en-CA" sz="1350" b="1" u="sng" dirty="0">
                <a:solidFill>
                  <a:prstClr val="black"/>
                </a:solidFill>
                <a:latin typeface="Calibri" panose="020F0502020204030204"/>
              </a:rPr>
              <a:t>NEAAI/TINY HOME</a:t>
            </a:r>
          </a:p>
          <a:p>
            <a:pPr marL="214313" indent="-214313" defTabSz="685800">
              <a:buFont typeface="Arial" panose="020B0604020202020204" pitchFamily="34" charset="0"/>
              <a:buChar char="•"/>
              <a:defRPr/>
            </a:pPr>
            <a:r>
              <a:rPr lang="en-CA" sz="900" b="1" u="sng" dirty="0">
                <a:solidFill>
                  <a:prstClr val="black"/>
                </a:solidFill>
                <a:latin typeface="Calibri" panose="020F0502020204030204"/>
              </a:rPr>
              <a:t>Goal #1</a:t>
            </a:r>
            <a:r>
              <a:rPr lang="en-CA" sz="900" dirty="0">
                <a:solidFill>
                  <a:prstClr val="black"/>
                </a:solidFill>
                <a:latin typeface="Calibri" panose="020F0502020204030204"/>
              </a:rPr>
              <a:t>:  To increase the number of Journeymen in NE Alberta.</a:t>
            </a:r>
          </a:p>
          <a:p>
            <a:pPr marL="214313" indent="-214313" defTabSz="685800">
              <a:buFont typeface="Arial" panose="020B0604020202020204" pitchFamily="34" charset="0"/>
              <a:buChar char="•"/>
              <a:defRPr/>
            </a:pPr>
            <a:r>
              <a:rPr lang="en-CA" sz="900" b="1" u="sng" dirty="0">
                <a:solidFill>
                  <a:prstClr val="black"/>
                </a:solidFill>
                <a:latin typeface="Calibri" panose="020F0502020204030204"/>
              </a:rPr>
              <a:t>Goal #2</a:t>
            </a:r>
            <a:r>
              <a:rPr lang="en-CA" sz="900" dirty="0">
                <a:solidFill>
                  <a:prstClr val="black"/>
                </a:solidFill>
                <a:latin typeface="Calibri" panose="020F0502020204030204"/>
              </a:rPr>
              <a:t>:  Increase employment outcomes </a:t>
            </a:r>
          </a:p>
          <a:p>
            <a:pPr marL="214313" indent="-214313" defTabSz="685800">
              <a:buFont typeface="Arial" panose="020B0604020202020204" pitchFamily="34" charset="0"/>
              <a:buChar char="•"/>
              <a:defRPr/>
            </a:pPr>
            <a:r>
              <a:rPr lang="en-CA" sz="900" b="1" u="sng" dirty="0">
                <a:solidFill>
                  <a:prstClr val="black"/>
                </a:solidFill>
                <a:latin typeface="Calibri" panose="020F0502020204030204"/>
              </a:rPr>
              <a:t>Goal #3</a:t>
            </a:r>
            <a:r>
              <a:rPr lang="en-CA" sz="900" dirty="0">
                <a:solidFill>
                  <a:prstClr val="black"/>
                </a:solidFill>
                <a:latin typeface="Calibri" panose="020F0502020204030204"/>
              </a:rPr>
              <a:t>: To provide hands on Apprenticeship training during the construction of a Tiny Home</a:t>
            </a:r>
          </a:p>
          <a:p>
            <a:pPr marL="214313" indent="-214313" defTabSz="685800">
              <a:buFont typeface="Arial" panose="020B0604020202020204" pitchFamily="34" charset="0"/>
              <a:buChar char="•"/>
              <a:defRPr/>
            </a:pPr>
            <a:r>
              <a:rPr lang="en-CA" sz="900" b="1" u="sng" dirty="0">
                <a:solidFill>
                  <a:prstClr val="black"/>
                </a:solidFill>
                <a:latin typeface="Calibri" panose="020F0502020204030204"/>
              </a:rPr>
              <a:t>Goal #4</a:t>
            </a:r>
            <a:r>
              <a:rPr lang="en-CA" sz="900" u="sng" dirty="0">
                <a:solidFill>
                  <a:prstClr val="black"/>
                </a:solidFill>
                <a:latin typeface="Calibri" panose="020F0502020204030204"/>
              </a:rPr>
              <a:t>:  </a:t>
            </a:r>
            <a:r>
              <a:rPr lang="en-CA" sz="900" dirty="0">
                <a:solidFill>
                  <a:prstClr val="black"/>
                </a:solidFill>
                <a:latin typeface="Calibri" panose="020F0502020204030204"/>
              </a:rPr>
              <a:t>Providing mentoring supports and increased employment outcomes for job seekers</a:t>
            </a:r>
          </a:p>
          <a:p>
            <a:pPr marL="214313" indent="-214313" defTabSz="685800">
              <a:buFont typeface="Arial" panose="020B0604020202020204" pitchFamily="34" charset="0"/>
              <a:buChar char="•"/>
              <a:defRPr/>
            </a:pPr>
            <a:r>
              <a:rPr lang="en-CA" sz="900" b="1" u="sng" dirty="0">
                <a:solidFill>
                  <a:prstClr val="black"/>
                </a:solidFill>
                <a:latin typeface="Calibri" panose="020F0502020204030204"/>
              </a:rPr>
              <a:t>Goal #5:  </a:t>
            </a:r>
            <a:r>
              <a:rPr lang="en-CA" sz="900" dirty="0">
                <a:solidFill>
                  <a:prstClr val="black"/>
                </a:solidFill>
                <a:latin typeface="Calibri" panose="020F0502020204030204"/>
              </a:rPr>
              <a:t>Provide an In-House Safety Instructor to the TCV Nations</a:t>
            </a:r>
          </a:p>
        </p:txBody>
      </p:sp>
      <p:sp>
        <p:nvSpPr>
          <p:cNvPr id="12" name="TextBox 11">
            <a:extLst>
              <a:ext uri="{FF2B5EF4-FFF2-40B4-BE49-F238E27FC236}">
                <a16:creationId xmlns:a16="http://schemas.microsoft.com/office/drawing/2014/main" id="{F48DF41F-1F00-4949-86A7-87E985F12F8E}"/>
              </a:ext>
            </a:extLst>
          </p:cNvPr>
          <p:cNvSpPr txBox="1"/>
          <p:nvPr/>
        </p:nvSpPr>
        <p:spPr>
          <a:xfrm>
            <a:off x="4218421" y="3436144"/>
            <a:ext cx="1772978" cy="2516073"/>
          </a:xfrm>
          <a:prstGeom prst="rect">
            <a:avLst/>
          </a:prstGeom>
          <a:solidFill>
            <a:schemeClr val="accent1">
              <a:lumMod val="20000"/>
              <a:lumOff val="80000"/>
            </a:schemeClr>
          </a:solidFill>
          <a:ln>
            <a:solidFill>
              <a:schemeClr val="tx1"/>
            </a:solid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sng" strike="noStrike" cap="none" spc="0" normalizeH="0" baseline="0">
                <a:ln>
                  <a:noFill/>
                </a:ln>
                <a:solidFill>
                  <a:prstClr val="black"/>
                </a:solidFill>
                <a:effectLst/>
                <a:uLnTx/>
                <a:uFillTx/>
                <a:latin typeface="Calibri" panose="020F0502020204030204"/>
              </a:defRPr>
            </a:lvl1pPr>
          </a:lstStyle>
          <a:p>
            <a:r>
              <a:rPr lang="en-CA" sz="1350" dirty="0"/>
              <a:t>CLIMATE CHANGE </a:t>
            </a:r>
          </a:p>
          <a:p>
            <a:pPr marL="128588" indent="-128588">
              <a:buFont typeface="Arial" panose="020B0604020202020204" pitchFamily="34" charset="0"/>
              <a:buChar char="•"/>
            </a:pPr>
            <a:r>
              <a:rPr lang="en-CA" sz="900" dirty="0"/>
              <a:t>Goal #1</a:t>
            </a:r>
            <a:r>
              <a:rPr lang="en-CA" sz="900" b="0" dirty="0"/>
              <a:t>: </a:t>
            </a:r>
            <a:r>
              <a:rPr lang="en-CA" sz="900" b="0" u="none" dirty="0"/>
              <a:t>To provide hands on training to complement the In-Class room portion of training</a:t>
            </a:r>
          </a:p>
          <a:p>
            <a:pPr marL="214313" indent="-214313" algn="l">
              <a:buFont typeface="Arial" panose="020B0604020202020204" pitchFamily="34" charset="0"/>
              <a:buChar char="•"/>
              <a:defRPr/>
            </a:pPr>
            <a:r>
              <a:rPr lang="en-CA" sz="900" dirty="0"/>
              <a:t>Goal #2:  </a:t>
            </a:r>
            <a:r>
              <a:rPr lang="en-CA" sz="900" b="0" u="none" dirty="0"/>
              <a:t>Develop a Solar Training Programs for TCV Members.  This will be incorporated into the 1</a:t>
            </a:r>
            <a:r>
              <a:rPr lang="en-CA" sz="900" b="0" u="none" baseline="30000" dirty="0"/>
              <a:t>st</a:t>
            </a:r>
            <a:r>
              <a:rPr lang="en-CA" sz="900" b="0" u="none" dirty="0"/>
              <a:t> Period Carpentry Program that is being developed in partnership a local service provider</a:t>
            </a:r>
          </a:p>
          <a:p>
            <a:pPr marL="214313" indent="-214313" algn="l">
              <a:buFont typeface="Arial" panose="020B0604020202020204" pitchFamily="34" charset="0"/>
              <a:buChar char="•"/>
              <a:defRPr/>
            </a:pPr>
            <a:r>
              <a:rPr lang="en-CA" sz="900" dirty="0"/>
              <a:t>Goal #3: </a:t>
            </a:r>
            <a:r>
              <a:rPr lang="en-CA" sz="900" b="0" u="none" dirty="0"/>
              <a:t> Identify and implement climate Capacity training for Nation members</a:t>
            </a:r>
          </a:p>
          <a:p>
            <a:pPr lvl="0" algn="l">
              <a:defRPr/>
            </a:pPr>
            <a:endParaRPr lang="en-CA" sz="900" b="0" u="none" dirty="0"/>
          </a:p>
          <a:p>
            <a:endParaRPr lang="en-CA" sz="900" b="0" u="none" dirty="0"/>
          </a:p>
        </p:txBody>
      </p:sp>
      <p:cxnSp>
        <p:nvCxnSpPr>
          <p:cNvPr id="36" name="Straight Arrow Connector 35">
            <a:extLst>
              <a:ext uri="{FF2B5EF4-FFF2-40B4-BE49-F238E27FC236}">
                <a16:creationId xmlns:a16="http://schemas.microsoft.com/office/drawing/2014/main" id="{E4B5A6C5-95CB-4479-8DEB-D49673C4A5E6}"/>
              </a:ext>
            </a:extLst>
          </p:cNvPr>
          <p:cNvCxnSpPr>
            <a:cxnSpLocks/>
            <a:stCxn id="8" idx="2"/>
            <a:endCxn id="9" idx="0"/>
          </p:cNvCxnSpPr>
          <p:nvPr/>
        </p:nvCxnSpPr>
        <p:spPr>
          <a:xfrm>
            <a:off x="5627599" y="2729467"/>
            <a:ext cx="2688089" cy="6995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5721C74-F77C-402E-8766-D905A0CC9704}"/>
              </a:ext>
            </a:extLst>
          </p:cNvPr>
          <p:cNvCxnSpPr>
            <a:cxnSpLocks/>
            <a:stCxn id="8" idx="2"/>
            <a:endCxn id="11" idx="0"/>
          </p:cNvCxnSpPr>
          <p:nvPr/>
        </p:nvCxnSpPr>
        <p:spPr>
          <a:xfrm flipH="1">
            <a:off x="3348701" y="2729467"/>
            <a:ext cx="2278898" cy="7030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F8C045B-A209-43FF-ABD9-62FEEF895D82}"/>
              </a:ext>
            </a:extLst>
          </p:cNvPr>
          <p:cNvCxnSpPr>
            <a:cxnSpLocks/>
            <a:stCxn id="8" idx="2"/>
            <a:endCxn id="12" idx="0"/>
          </p:cNvCxnSpPr>
          <p:nvPr/>
        </p:nvCxnSpPr>
        <p:spPr>
          <a:xfrm flipH="1">
            <a:off x="5104910" y="2729467"/>
            <a:ext cx="522689" cy="706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66DCCF6-2B48-4099-A3C7-C7945B19F0F1}"/>
              </a:ext>
            </a:extLst>
          </p:cNvPr>
          <p:cNvCxnSpPr>
            <a:cxnSpLocks/>
            <a:stCxn id="8" idx="2"/>
            <a:endCxn id="10" idx="0"/>
          </p:cNvCxnSpPr>
          <p:nvPr/>
        </p:nvCxnSpPr>
        <p:spPr>
          <a:xfrm>
            <a:off x="5627599" y="2729467"/>
            <a:ext cx="1146235" cy="706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B6D453F-5454-4D42-8FD8-388DFD4D03E8}"/>
              </a:ext>
            </a:extLst>
          </p:cNvPr>
          <p:cNvSpPr txBox="1"/>
          <p:nvPr/>
        </p:nvSpPr>
        <p:spPr>
          <a:xfrm>
            <a:off x="4672012" y="2452468"/>
            <a:ext cx="1911173" cy="30008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CA" sz="1350" dirty="0"/>
              <a:t>Other Projects:</a:t>
            </a:r>
          </a:p>
        </p:txBody>
      </p:sp>
      <p:sp>
        <p:nvSpPr>
          <p:cNvPr id="23" name="TextBox 22">
            <a:extLst>
              <a:ext uri="{FF2B5EF4-FFF2-40B4-BE49-F238E27FC236}">
                <a16:creationId xmlns:a16="http://schemas.microsoft.com/office/drawing/2014/main" id="{29AC812D-B41F-4A91-96C0-0921189FD62C}"/>
              </a:ext>
            </a:extLst>
          </p:cNvPr>
          <p:cNvSpPr txBox="1"/>
          <p:nvPr/>
        </p:nvSpPr>
        <p:spPr>
          <a:xfrm>
            <a:off x="6938152" y="1204048"/>
            <a:ext cx="2038580" cy="1546577"/>
          </a:xfrm>
          <a:prstGeom prst="rect">
            <a:avLst/>
          </a:prstGeom>
          <a:solidFill>
            <a:schemeClr val="bg1">
              <a:lumMod val="65000"/>
            </a:schemeClr>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CA" sz="1050" b="1" u="sng" dirty="0"/>
              <a:t>Staffing:</a:t>
            </a:r>
          </a:p>
          <a:p>
            <a:r>
              <a:rPr lang="en-CA" sz="1050" dirty="0"/>
              <a:t>TCETSA – Edmonton – 4 Staff</a:t>
            </a:r>
          </a:p>
          <a:p>
            <a:r>
              <a:rPr lang="en-CA" sz="1050" dirty="0"/>
              <a:t>TCETSA – St. Paul – 1 Staff</a:t>
            </a:r>
          </a:p>
          <a:p>
            <a:r>
              <a:rPr lang="en-CA" sz="1050" dirty="0"/>
              <a:t>NEAAI – 8 Staff</a:t>
            </a:r>
          </a:p>
          <a:p>
            <a:r>
              <a:rPr lang="en-CA" sz="1050" dirty="0" err="1"/>
              <a:t>Xpressions</a:t>
            </a:r>
            <a:r>
              <a:rPr lang="en-CA" sz="1050" dirty="0"/>
              <a:t> – 1 Staff</a:t>
            </a:r>
          </a:p>
          <a:p>
            <a:endParaRPr lang="en-CA" sz="1050" dirty="0"/>
          </a:p>
          <a:p>
            <a:r>
              <a:rPr lang="en-CA" sz="1050" b="1" u="sng" dirty="0"/>
              <a:t>Sub-Agreement Holders:</a:t>
            </a:r>
          </a:p>
          <a:p>
            <a:r>
              <a:rPr lang="en-CA" sz="1050" dirty="0"/>
              <a:t>Technicians - 6</a:t>
            </a:r>
          </a:p>
          <a:p>
            <a:r>
              <a:rPr lang="en-CA" sz="1050" dirty="0"/>
              <a:t>Daycare Directors - 6</a:t>
            </a:r>
          </a:p>
        </p:txBody>
      </p:sp>
      <p:sp>
        <p:nvSpPr>
          <p:cNvPr id="68" name="TextBox 67">
            <a:extLst>
              <a:ext uri="{FF2B5EF4-FFF2-40B4-BE49-F238E27FC236}">
                <a16:creationId xmlns:a16="http://schemas.microsoft.com/office/drawing/2014/main" id="{08B3DF0A-6B97-4A23-AAE6-F96A0558B328}"/>
              </a:ext>
            </a:extLst>
          </p:cNvPr>
          <p:cNvSpPr txBox="1"/>
          <p:nvPr/>
        </p:nvSpPr>
        <p:spPr>
          <a:xfrm>
            <a:off x="2706960" y="2465728"/>
            <a:ext cx="1715021" cy="92333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CA" sz="1350" dirty="0"/>
              <a:t>ISETP Funding to Sub-Agreement Holders for Employment &amp; Training &amp; Daycares</a:t>
            </a:r>
          </a:p>
        </p:txBody>
      </p:sp>
      <p:sp>
        <p:nvSpPr>
          <p:cNvPr id="77" name="TextBox 76">
            <a:extLst>
              <a:ext uri="{FF2B5EF4-FFF2-40B4-BE49-F238E27FC236}">
                <a16:creationId xmlns:a16="http://schemas.microsoft.com/office/drawing/2014/main" id="{347EED82-9097-4F0F-850E-540066283102}"/>
              </a:ext>
            </a:extLst>
          </p:cNvPr>
          <p:cNvSpPr txBox="1"/>
          <p:nvPr/>
        </p:nvSpPr>
        <p:spPr>
          <a:xfrm>
            <a:off x="388585" y="3143225"/>
            <a:ext cx="1715021" cy="1061613"/>
          </a:xfrm>
          <a:prstGeom prst="rect">
            <a:avLst/>
          </a:prstGeom>
          <a:solidFill>
            <a:schemeClr val="accent6">
              <a:lumMod val="40000"/>
              <a:lumOff val="60000"/>
            </a:schemeClr>
          </a:solidFill>
          <a:ln>
            <a:solidFill>
              <a:schemeClr val="tx1"/>
            </a:solidFill>
          </a:ln>
        </p:spPr>
        <p:txBody>
          <a:bodyPr wrap="square" rtlCol="0">
            <a:noAutofit/>
          </a:bodyPr>
          <a:lstStyle>
            <a:defPPr>
              <a:defRPr lang="en-US"/>
            </a:defPPr>
            <a:lvl1pPr algn="ctr">
              <a:defRPr b="1" u="sng">
                <a:solidFill>
                  <a:prstClr val="black"/>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CA" sz="1350" dirty="0"/>
              <a:t>Employment &amp; Training</a:t>
            </a:r>
          </a:p>
          <a:p>
            <a:r>
              <a:rPr lang="en-CA" sz="900" b="0" u="none" dirty="0"/>
              <a:t>Edmonton Urban</a:t>
            </a:r>
          </a:p>
          <a:p>
            <a:r>
              <a:rPr lang="en-CA" sz="900" b="0" u="none" dirty="0"/>
              <a:t>Small Urban</a:t>
            </a:r>
          </a:p>
          <a:p>
            <a:r>
              <a:rPr lang="en-CA" sz="900" b="0" u="none" dirty="0"/>
              <a:t>BLCN, CLFN, FLFN, HLFN, KCN, WLFN</a:t>
            </a:r>
          </a:p>
        </p:txBody>
      </p:sp>
      <p:sp>
        <p:nvSpPr>
          <p:cNvPr id="78" name="TextBox 77">
            <a:extLst>
              <a:ext uri="{FF2B5EF4-FFF2-40B4-BE49-F238E27FC236}">
                <a16:creationId xmlns:a16="http://schemas.microsoft.com/office/drawing/2014/main" id="{AFE3C875-08D9-4AE6-9279-CBFDBE618719}"/>
              </a:ext>
            </a:extLst>
          </p:cNvPr>
          <p:cNvSpPr txBox="1"/>
          <p:nvPr/>
        </p:nvSpPr>
        <p:spPr>
          <a:xfrm>
            <a:off x="388585" y="4950950"/>
            <a:ext cx="1715021" cy="746112"/>
          </a:xfrm>
          <a:prstGeom prst="rect">
            <a:avLst/>
          </a:prstGeom>
          <a:solidFill>
            <a:schemeClr val="accent2">
              <a:lumMod val="60000"/>
              <a:lumOff val="40000"/>
            </a:schemeClr>
          </a:solidFill>
          <a:ln>
            <a:solidFill>
              <a:schemeClr val="tx1"/>
            </a:solidFill>
          </a:ln>
        </p:spPr>
        <p:txBody>
          <a:bodyPr wrap="square" rtlCol="0">
            <a:noAutofit/>
          </a:bodyPr>
          <a:lstStyle>
            <a:defPPr>
              <a:defRPr lang="en-US"/>
            </a:defPPr>
            <a:lvl1pPr algn="ctr">
              <a:defRPr b="1" u="sng">
                <a:solidFill>
                  <a:prstClr val="black"/>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CA" sz="1350" dirty="0"/>
              <a:t>Daycares</a:t>
            </a:r>
          </a:p>
          <a:p>
            <a:r>
              <a:rPr lang="en-CA" sz="900" b="0" u="none" dirty="0"/>
              <a:t>BLCN, CLFN, FLFN, HLFN,          KCN, WLFN</a:t>
            </a:r>
          </a:p>
        </p:txBody>
      </p:sp>
      <p:cxnSp>
        <p:nvCxnSpPr>
          <p:cNvPr id="80" name="Connector: Elbow 79">
            <a:extLst>
              <a:ext uri="{FF2B5EF4-FFF2-40B4-BE49-F238E27FC236}">
                <a16:creationId xmlns:a16="http://schemas.microsoft.com/office/drawing/2014/main" id="{66D7D7C7-ECB9-4332-8458-D194721DF53D}"/>
              </a:ext>
            </a:extLst>
          </p:cNvPr>
          <p:cNvCxnSpPr>
            <a:stCxn id="68" idx="1"/>
            <a:endCxn id="77" idx="3"/>
          </p:cNvCxnSpPr>
          <p:nvPr/>
        </p:nvCxnSpPr>
        <p:spPr>
          <a:xfrm rot="10800000" flipV="1">
            <a:off x="2103607" y="2811976"/>
            <a:ext cx="603353" cy="1029004"/>
          </a:xfrm>
          <a:prstGeom prst="bentConnector3">
            <a:avLst/>
          </a:prstGeom>
          <a:ln w="6032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B9C5B457-B1F4-4D7D-BFB6-305035F46923}"/>
              </a:ext>
            </a:extLst>
          </p:cNvPr>
          <p:cNvCxnSpPr>
            <a:cxnSpLocks/>
            <a:stCxn id="68" idx="1"/>
            <a:endCxn id="78" idx="3"/>
          </p:cNvCxnSpPr>
          <p:nvPr/>
        </p:nvCxnSpPr>
        <p:spPr>
          <a:xfrm rot="10800000" flipV="1">
            <a:off x="2112013" y="2811976"/>
            <a:ext cx="594947" cy="2348267"/>
          </a:xfrm>
          <a:prstGeom prst="bentConnector3">
            <a:avLst>
              <a:gd name="adj1" fmla="val 50000"/>
            </a:avLst>
          </a:prstGeom>
          <a:ln w="6032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FE3C875-08D9-4AE6-9279-CBFDBE618719}"/>
              </a:ext>
            </a:extLst>
          </p:cNvPr>
          <p:cNvSpPr txBox="1"/>
          <p:nvPr/>
        </p:nvSpPr>
        <p:spPr>
          <a:xfrm>
            <a:off x="393555" y="4204838"/>
            <a:ext cx="1715021" cy="746112"/>
          </a:xfrm>
          <a:prstGeom prst="rect">
            <a:avLst/>
          </a:prstGeom>
          <a:solidFill>
            <a:srgbClr val="FFC000"/>
          </a:solidFill>
          <a:ln>
            <a:solidFill>
              <a:schemeClr val="tx1"/>
            </a:solidFill>
          </a:ln>
        </p:spPr>
        <p:txBody>
          <a:bodyPr wrap="square" rtlCol="0">
            <a:noAutofit/>
          </a:bodyPr>
          <a:lstStyle>
            <a:defPPr>
              <a:defRPr lang="en-US"/>
            </a:defPPr>
            <a:lvl1pPr algn="ctr">
              <a:defRPr b="1" u="sng">
                <a:solidFill>
                  <a:prstClr val="black"/>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CA" sz="1350" dirty="0"/>
              <a:t>First Nations Labour Market Survey</a:t>
            </a:r>
          </a:p>
          <a:p>
            <a:r>
              <a:rPr lang="en-CA" sz="900" b="0" u="none" dirty="0"/>
              <a:t>CLFN, FLFN, HLFN &amp;WLFN</a:t>
            </a:r>
          </a:p>
        </p:txBody>
      </p:sp>
      <p:cxnSp>
        <p:nvCxnSpPr>
          <p:cNvPr id="6" name="Straight Arrow Connector 5"/>
          <p:cNvCxnSpPr>
            <a:stCxn id="8" idx="2"/>
          </p:cNvCxnSpPr>
          <p:nvPr/>
        </p:nvCxnSpPr>
        <p:spPr>
          <a:xfrm>
            <a:off x="5627599" y="2729467"/>
            <a:ext cx="0" cy="413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4702" y="1199855"/>
            <a:ext cx="419436" cy="5636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062" y="954262"/>
            <a:ext cx="2511002" cy="1857714"/>
          </a:xfrm>
          <a:prstGeom prst="rect">
            <a:avLst/>
          </a:prstGeom>
        </p:spPr>
      </p:pic>
    </p:spTree>
    <p:extLst>
      <p:ext uri="{BB962C8B-B14F-4D97-AF65-F5344CB8AC3E}">
        <p14:creationId xmlns:p14="http://schemas.microsoft.com/office/powerpoint/2010/main" val="237299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NEAAI Initiatives</a:t>
            </a:r>
          </a:p>
        </p:txBody>
      </p:sp>
      <p:sp>
        <p:nvSpPr>
          <p:cNvPr id="3" name="Content Placeholder 2"/>
          <p:cNvSpPr>
            <a:spLocks noGrp="1"/>
          </p:cNvSpPr>
          <p:nvPr>
            <p:ph idx="1"/>
          </p:nvPr>
        </p:nvSpPr>
        <p:spPr>
          <a:xfrm>
            <a:off x="2843809" y="1412776"/>
            <a:ext cx="5469893" cy="2548880"/>
          </a:xfrm>
        </p:spPr>
        <p:txBody>
          <a:bodyPr>
            <a:normAutofit/>
          </a:bodyPr>
          <a:lstStyle/>
          <a:p>
            <a:r>
              <a:rPr lang="en-CA" dirty="0"/>
              <a:t>An Apprenticeship Program Partnership commenced with </a:t>
            </a:r>
            <a:r>
              <a:rPr lang="en-CA" dirty="0" err="1"/>
              <a:t>Primco</a:t>
            </a:r>
            <a:r>
              <a:rPr lang="en-CA" dirty="0"/>
              <a:t> Dene to indenture 12-12 Cooks and Bakers. The </a:t>
            </a:r>
            <a:r>
              <a:rPr lang="en-CA" dirty="0" err="1"/>
              <a:t>Primco</a:t>
            </a:r>
            <a:r>
              <a:rPr lang="en-CA" dirty="0"/>
              <a:t> Dene kitchens are now registered with AIT and have the ability to credit hours.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730" t="23730" r="12184" b="26572"/>
          <a:stretch/>
        </p:blipFill>
        <p:spPr>
          <a:xfrm>
            <a:off x="615789" y="1722494"/>
            <a:ext cx="2069431" cy="930442"/>
          </a:xfrm>
          <a:prstGeom prst="rect">
            <a:avLst/>
          </a:prstGeom>
        </p:spPr>
      </p:pic>
      <p:sp>
        <p:nvSpPr>
          <p:cNvPr id="5" name="Content Placeholder 2"/>
          <p:cNvSpPr txBox="1">
            <a:spLocks/>
          </p:cNvSpPr>
          <p:nvPr/>
        </p:nvSpPr>
        <p:spPr>
          <a:xfrm>
            <a:off x="2843809" y="4412740"/>
            <a:ext cx="5256584" cy="233285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CA" sz="2000" dirty="0"/>
          </a:p>
        </p:txBody>
      </p:sp>
      <p:sp>
        <p:nvSpPr>
          <p:cNvPr id="6" name="Rectangle 5">
            <a:extLst>
              <a:ext uri="{FF2B5EF4-FFF2-40B4-BE49-F238E27FC236}">
                <a16:creationId xmlns:a16="http://schemas.microsoft.com/office/drawing/2014/main" id="{F3107570-C11A-4836-9B63-0A35D7C71BFC}"/>
              </a:ext>
            </a:extLst>
          </p:cNvPr>
          <p:cNvSpPr/>
          <p:nvPr/>
        </p:nvSpPr>
        <p:spPr>
          <a:xfrm>
            <a:off x="2843808" y="3717032"/>
            <a:ext cx="5233391" cy="1631216"/>
          </a:xfrm>
          <a:prstGeom prst="rect">
            <a:avLst/>
          </a:prstGeom>
        </p:spPr>
        <p:txBody>
          <a:bodyPr wrap="square">
            <a:spAutoFit/>
          </a:bodyPr>
          <a:lstStyle/>
          <a:p>
            <a:pPr marL="285750" indent="-285750">
              <a:buFont typeface="Arial" panose="020B0604020202020204" pitchFamily="34" charset="0"/>
              <a:buChar char="•"/>
            </a:pPr>
            <a:r>
              <a:rPr lang="en-CA" sz="2000" dirty="0"/>
              <a:t>Continue to work with local employers in Cold Lake and Bonnyville, such as Arrowhead Industrial and Seven Lake Oilfield Service, in order to set up other Apprenticeship programs and apply for AIT recognition. </a:t>
            </a:r>
          </a:p>
        </p:txBody>
      </p:sp>
      <p:pic>
        <p:nvPicPr>
          <p:cNvPr id="8" name="Picture 7">
            <a:extLst>
              <a:ext uri="{FF2B5EF4-FFF2-40B4-BE49-F238E27FC236}">
                <a16:creationId xmlns:a16="http://schemas.microsoft.com/office/drawing/2014/main" id="{8478BC81-B153-4439-97A7-0FBAA2DF9B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944" y="4417578"/>
            <a:ext cx="1530395" cy="1193884"/>
          </a:xfrm>
          <a:prstGeom prst="rect">
            <a:avLst/>
          </a:prstGeom>
        </p:spPr>
      </p:pic>
      <p:pic>
        <p:nvPicPr>
          <p:cNvPr id="9" name="Picture 2">
            <a:extLst>
              <a:ext uri="{FF2B5EF4-FFF2-40B4-BE49-F238E27FC236}">
                <a16:creationId xmlns:a16="http://schemas.microsoft.com/office/drawing/2014/main" id="{E70D0632-3413-4049-A68D-708AD91A11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267" y="3159738"/>
            <a:ext cx="1323751" cy="95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436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620000" cy="850106"/>
          </a:xfrm>
        </p:spPr>
        <p:txBody>
          <a:bodyPr/>
          <a:lstStyle/>
          <a:p>
            <a:r>
              <a:rPr lang="en-CA" dirty="0"/>
              <a:t>Success Stories</a:t>
            </a:r>
          </a:p>
        </p:txBody>
      </p:sp>
      <p:sp>
        <p:nvSpPr>
          <p:cNvPr id="3" name="Content Placeholder 2"/>
          <p:cNvSpPr>
            <a:spLocks noGrp="1"/>
          </p:cNvSpPr>
          <p:nvPr>
            <p:ph idx="1"/>
          </p:nvPr>
        </p:nvSpPr>
        <p:spPr>
          <a:xfrm>
            <a:off x="467544" y="1026759"/>
            <a:ext cx="7620000" cy="5204048"/>
          </a:xfrm>
        </p:spPr>
        <p:txBody>
          <a:bodyPr/>
          <a:lstStyle/>
          <a:p>
            <a:pPr marL="114300" indent="0" algn="ctr">
              <a:buNone/>
            </a:pPr>
            <a:r>
              <a:rPr lang="en-CA" sz="3200" b="1" dirty="0">
                <a:latin typeface="Verdana" pitchFamily="34" charset="0"/>
                <a:ea typeface="Verdana" pitchFamily="34" charset="0"/>
                <a:cs typeface="Verdana" pitchFamily="34" charset="0"/>
              </a:rPr>
              <a:t>Kevin </a:t>
            </a:r>
            <a:r>
              <a:rPr lang="en-CA" sz="3200" b="1" dirty="0" err="1">
                <a:latin typeface="Verdana" pitchFamily="34" charset="0"/>
                <a:ea typeface="Verdana" pitchFamily="34" charset="0"/>
                <a:cs typeface="Verdana" pitchFamily="34" charset="0"/>
              </a:rPr>
              <a:t>Amahoose</a:t>
            </a:r>
            <a:endParaRPr lang="en-CA" sz="3200" b="1" dirty="0">
              <a:latin typeface="Verdana" pitchFamily="34" charset="0"/>
              <a:ea typeface="Verdana" pitchFamily="34" charset="0"/>
              <a:cs typeface="Verdana" pitchFamily="34" charset="0"/>
            </a:endParaRPr>
          </a:p>
          <a:p>
            <a:pPr marL="114300" indent="0" algn="ctr">
              <a:buNone/>
            </a:pPr>
            <a:r>
              <a:rPr lang="en-CA" sz="2000" dirty="0">
                <a:latin typeface="Verdana" pitchFamily="34" charset="0"/>
                <a:ea typeface="Verdana" pitchFamily="34" charset="0"/>
                <a:cs typeface="Verdana" pitchFamily="34" charset="0"/>
              </a:rPr>
              <a:t>Journeyman Electrician</a:t>
            </a:r>
          </a:p>
          <a:p>
            <a:pPr marL="114300" indent="0" algn="ctr">
              <a:buNone/>
            </a:pPr>
            <a:r>
              <a:rPr lang="en-CA" sz="2400" dirty="0"/>
              <a:t> “</a:t>
            </a:r>
            <a:r>
              <a:rPr lang="en-CA" sz="2400" i="1" dirty="0"/>
              <a:t>Every time I failed I didn’t give up. It just pushed me more to try again because I believe that true success is found in not giving up.”</a:t>
            </a:r>
          </a:p>
        </p:txBody>
      </p:sp>
      <p:pic>
        <p:nvPicPr>
          <p:cNvPr id="2050" name="Picture 2" descr="C:\Users\Nicolle Griffith\Downloads\IMG_06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70" t="23859" r="14912"/>
          <a:stretch/>
        </p:blipFill>
        <p:spPr bwMode="auto">
          <a:xfrm rot="313055">
            <a:off x="5285451" y="3063667"/>
            <a:ext cx="3197515" cy="32024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539552" y="3357633"/>
            <a:ext cx="3456384" cy="3046988"/>
          </a:xfrm>
          <a:prstGeom prst="rect">
            <a:avLst/>
          </a:prstGeom>
        </p:spPr>
        <p:txBody>
          <a:bodyPr wrap="square">
            <a:spAutoFit/>
          </a:bodyPr>
          <a:lstStyle/>
          <a:p>
            <a:pPr marL="114300" indent="0">
              <a:buNone/>
            </a:pPr>
            <a:r>
              <a:rPr lang="en-CA" sz="2400" dirty="0"/>
              <a:t>Kevin is from Kehewin Cree Nation. He is currently working on getting his Red Seal Certification and recently started his own business called </a:t>
            </a:r>
            <a:r>
              <a:rPr lang="en-CA" sz="2400" dirty="0" err="1"/>
              <a:t>Amahoose</a:t>
            </a:r>
            <a:r>
              <a:rPr lang="en-CA" sz="2400" dirty="0"/>
              <a:t> Electric. </a:t>
            </a:r>
            <a:endParaRPr lang="en-CA" sz="24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7158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7198" y="260648"/>
            <a:ext cx="7632848" cy="1846659"/>
          </a:xfrm>
          <a:prstGeom prst="rect">
            <a:avLst/>
          </a:prstGeom>
        </p:spPr>
        <p:txBody>
          <a:bodyPr wrap="square">
            <a:spAutoFit/>
          </a:bodyPr>
          <a:lstStyle/>
          <a:p>
            <a:pPr marL="114300" indent="0" algn="ctr">
              <a:buNone/>
            </a:pPr>
            <a:r>
              <a:rPr lang="en-CA" sz="3600" b="1" dirty="0">
                <a:latin typeface="Verdana" pitchFamily="34" charset="0"/>
                <a:ea typeface="Verdana" pitchFamily="34" charset="0"/>
                <a:cs typeface="Verdana" pitchFamily="34" charset="0"/>
              </a:rPr>
              <a:t>Jeremy </a:t>
            </a:r>
            <a:r>
              <a:rPr lang="en-CA" sz="3600" b="1" dirty="0" err="1">
                <a:latin typeface="Verdana" pitchFamily="34" charset="0"/>
                <a:ea typeface="Verdana" pitchFamily="34" charset="0"/>
                <a:cs typeface="Verdana" pitchFamily="34" charset="0"/>
              </a:rPr>
              <a:t>Berube</a:t>
            </a:r>
            <a:endParaRPr lang="en-CA" sz="3600" b="1" dirty="0">
              <a:latin typeface="Verdana" pitchFamily="34" charset="0"/>
              <a:ea typeface="Verdana" pitchFamily="34" charset="0"/>
              <a:cs typeface="Verdana" pitchFamily="34" charset="0"/>
            </a:endParaRPr>
          </a:p>
          <a:p>
            <a:pPr algn="ctr"/>
            <a:r>
              <a:rPr lang="en-CA" sz="2400" dirty="0">
                <a:latin typeface="Verdana" pitchFamily="34" charset="0"/>
                <a:ea typeface="Verdana" pitchFamily="34" charset="0"/>
                <a:cs typeface="Verdana" pitchFamily="34" charset="0"/>
              </a:rPr>
              <a:t>Journeyman Welder</a:t>
            </a:r>
          </a:p>
          <a:p>
            <a:pPr algn="ctr"/>
            <a:br>
              <a:rPr lang="en-CA" dirty="0">
                <a:latin typeface="Verdana" pitchFamily="34" charset="0"/>
                <a:ea typeface="Verdana" pitchFamily="34" charset="0"/>
                <a:cs typeface="Verdana" pitchFamily="34" charset="0"/>
              </a:rPr>
            </a:br>
            <a:r>
              <a:rPr lang="en-CA" dirty="0">
                <a:latin typeface="Verdana" pitchFamily="34" charset="0"/>
                <a:ea typeface="Verdana" pitchFamily="34" charset="0"/>
                <a:cs typeface="Verdana" pitchFamily="34" charset="0"/>
              </a:rPr>
              <a:t>Jeremy was recently recognized as completing his program and the following is a story as told by his liaison worker. </a:t>
            </a:r>
          </a:p>
        </p:txBody>
      </p:sp>
      <p:pic>
        <p:nvPicPr>
          <p:cNvPr id="5" name="Picture 4" descr="Fwd: A Reminder - jasminef.neaai@gmail.com - Gmail - Google Chrome"/>
          <p:cNvPicPr>
            <a:picLocks noChangeAspect="1"/>
          </p:cNvPicPr>
          <p:nvPr/>
        </p:nvPicPr>
        <p:blipFill rotWithShape="1">
          <a:blip r:embed="rId3">
            <a:extLst>
              <a:ext uri="{28A0092B-C50C-407E-A947-70E740481C1C}">
                <a14:useLocalDpi xmlns:a14="http://schemas.microsoft.com/office/drawing/2010/main" val="0"/>
              </a:ext>
            </a:extLst>
          </a:blip>
          <a:srcRect l="26316" t="18081" r="54035" b="57335"/>
          <a:stretch/>
        </p:blipFill>
        <p:spPr>
          <a:xfrm>
            <a:off x="1187624" y="5370783"/>
            <a:ext cx="1995175" cy="1353166"/>
          </a:xfrm>
          <a:prstGeom prst="rect">
            <a:avLst/>
          </a:prstGeom>
        </p:spPr>
      </p:pic>
      <p:pic>
        <p:nvPicPr>
          <p:cNvPr id="6" name="Picture 5" descr="IMG_0397.JPG - jasminef.neaai@gmail.com - Gmail - Google Chrome"/>
          <p:cNvPicPr>
            <a:picLocks noChangeAspect="1"/>
          </p:cNvPicPr>
          <p:nvPr/>
        </p:nvPicPr>
        <p:blipFill rotWithShape="1">
          <a:blip r:embed="rId4">
            <a:extLst>
              <a:ext uri="{28A0092B-C50C-407E-A947-70E740481C1C}">
                <a14:useLocalDpi xmlns:a14="http://schemas.microsoft.com/office/drawing/2010/main" val="0"/>
              </a:ext>
            </a:extLst>
          </a:blip>
          <a:srcRect l="36843" t="23543" r="38947" b="24636"/>
          <a:stretch/>
        </p:blipFill>
        <p:spPr>
          <a:xfrm rot="21332458">
            <a:off x="595527" y="2282998"/>
            <a:ext cx="2418127" cy="280574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417079" y="2199176"/>
            <a:ext cx="4572000" cy="4247317"/>
          </a:xfrm>
          <a:prstGeom prst="rect">
            <a:avLst/>
          </a:prstGeom>
        </p:spPr>
        <p:txBody>
          <a:bodyPr>
            <a:spAutoFit/>
          </a:bodyPr>
          <a:lstStyle/>
          <a:p>
            <a:pPr algn="ctr"/>
            <a:endParaRPr lang="en-CA" dirty="0">
              <a:latin typeface="Verdana" pitchFamily="34" charset="0"/>
              <a:ea typeface="Verdana" pitchFamily="34" charset="0"/>
              <a:cs typeface="Verdana" pitchFamily="34" charset="0"/>
            </a:endParaRPr>
          </a:p>
          <a:p>
            <a:pPr algn="ctr"/>
            <a:r>
              <a:rPr lang="en-CA" dirty="0"/>
              <a:t>“He gave me a copy of his Journeyman Certificate and I presented him with his eagle feather and coat. His coat was a perfect fit by the way. He then began to express to me how important it was to him and how much it meant to receive an award like the one I gave to him this morning. As he sat and admired his award I noticed tears were rolling down his cheeks. I extended my hand to congratulate him once more and he pushed it aside and pulled me in for a hug. This will be a constant reminder for me to carry on and help others reach this milestone and I wanted to share this with you.”</a:t>
            </a:r>
          </a:p>
        </p:txBody>
      </p:sp>
    </p:spTree>
    <p:extLst>
      <p:ext uri="{BB962C8B-B14F-4D97-AF65-F5344CB8AC3E}">
        <p14:creationId xmlns:p14="http://schemas.microsoft.com/office/powerpoint/2010/main" val="421924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862" y="188640"/>
            <a:ext cx="8309561" cy="1080120"/>
          </a:xfrm>
        </p:spPr>
        <p:txBody>
          <a:bodyPr>
            <a:noAutofit/>
          </a:bodyPr>
          <a:lstStyle/>
          <a:p>
            <a:pPr marL="114300" indent="0" algn="ctr">
              <a:buNone/>
            </a:pPr>
            <a:r>
              <a:rPr lang="en-CA" sz="2800" b="1" spc="-150" dirty="0">
                <a:latin typeface="Verdana" pitchFamily="34" charset="0"/>
                <a:ea typeface="Verdana" pitchFamily="34" charset="0"/>
                <a:cs typeface="Verdana" pitchFamily="34" charset="0"/>
              </a:rPr>
              <a:t>Lyndsey </a:t>
            </a:r>
            <a:r>
              <a:rPr lang="en-CA" sz="2800" b="1" spc="-150" dirty="0" err="1">
                <a:latin typeface="Verdana" pitchFamily="34" charset="0"/>
                <a:ea typeface="Verdana" pitchFamily="34" charset="0"/>
                <a:cs typeface="Verdana" pitchFamily="34" charset="0"/>
              </a:rPr>
              <a:t>Beaunoyer</a:t>
            </a:r>
            <a:endParaRPr lang="en-CA" sz="2800" b="1" spc="-150" dirty="0">
              <a:latin typeface="Verdana" pitchFamily="34" charset="0"/>
              <a:ea typeface="Verdana" pitchFamily="34" charset="0"/>
              <a:cs typeface="Verdana" pitchFamily="34" charset="0"/>
            </a:endParaRPr>
          </a:p>
          <a:p>
            <a:pPr marL="114300" indent="0" algn="ctr">
              <a:buNone/>
            </a:pPr>
            <a:r>
              <a:rPr lang="en-CA" sz="2000" spc="-150" dirty="0">
                <a:latin typeface="Verdana" pitchFamily="34" charset="0"/>
                <a:ea typeface="Verdana" pitchFamily="34" charset="0"/>
                <a:cs typeface="Verdana" pitchFamily="34" charset="0"/>
              </a:rPr>
              <a:t>Journeywoman Instrumentation Technician and 2</a:t>
            </a:r>
            <a:r>
              <a:rPr lang="en-CA" sz="2000" spc="-150" baseline="30000" dirty="0">
                <a:latin typeface="Verdana" pitchFamily="34" charset="0"/>
                <a:ea typeface="Verdana" pitchFamily="34" charset="0"/>
                <a:cs typeface="Verdana" pitchFamily="34" charset="0"/>
              </a:rPr>
              <a:t>nd</a:t>
            </a:r>
            <a:r>
              <a:rPr lang="en-CA" sz="2000" spc="-150" dirty="0">
                <a:latin typeface="Verdana" pitchFamily="34" charset="0"/>
                <a:ea typeface="Verdana" pitchFamily="34" charset="0"/>
                <a:cs typeface="Verdana" pitchFamily="34" charset="0"/>
              </a:rPr>
              <a:t> Year Electrician</a:t>
            </a:r>
          </a:p>
        </p:txBody>
      </p:sp>
      <p:sp>
        <p:nvSpPr>
          <p:cNvPr id="5" name="Content Placeholder 2"/>
          <p:cNvSpPr txBox="1">
            <a:spLocks/>
          </p:cNvSpPr>
          <p:nvPr/>
        </p:nvSpPr>
        <p:spPr>
          <a:xfrm>
            <a:off x="3203848" y="1268760"/>
            <a:ext cx="5184576" cy="5589240"/>
          </a:xfrm>
          <a:prstGeom prst="rect">
            <a:avLst/>
          </a:prstGeom>
        </p:spPr>
        <p:txBody>
          <a:bodyPr vert="horz" lIns="91440" tIns="45720" rIns="91440" bIns="45720" rtlCol="0">
            <a:normAutofit fontScale="92500"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CA" sz="2000" dirty="0"/>
              <a:t>Lyndsey is  Metis from the Red River Metis Settlement in Southern Manitoba but lives in the Bonnyville/Cold Lake Area.  </a:t>
            </a:r>
          </a:p>
          <a:p>
            <a:r>
              <a:rPr lang="en-CA" sz="2000" dirty="0"/>
              <a:t>At 17, she took the  pre-employment Instrumentation course at Lakeland College in Vermilion, AB. She did a placement with Pyramid and eventually became indentured in Instrumentation Tech. She worked for 3 ½ years until the Oil and Gas economy crashed and she was laid off.  </a:t>
            </a:r>
          </a:p>
          <a:p>
            <a:r>
              <a:rPr lang="en-CA" sz="2000" dirty="0"/>
              <a:t>She then approached NEAAI who helped her during her fourth year to get certified as a Journeywoman. Then in 2017 she got into the NIP program at Imperial Oil where she got indentured as an electrician</a:t>
            </a:r>
            <a:r>
              <a:rPr lang="en-CA" sz="1800" dirty="0"/>
              <a:t>. </a:t>
            </a:r>
            <a:r>
              <a:rPr lang="en-CA" sz="2000" dirty="0"/>
              <a:t>She challenged her 1</a:t>
            </a:r>
            <a:r>
              <a:rPr lang="en-CA" sz="2000" baseline="30000" dirty="0"/>
              <a:t>st</a:t>
            </a:r>
            <a:r>
              <a:rPr lang="en-CA" sz="2000" dirty="0"/>
              <a:t> and 2nd Year Electrician trade in the same month and at present is working on her practical hours for  2nd Year.</a:t>
            </a:r>
          </a:p>
          <a:p>
            <a:pPr marL="114300" indent="0">
              <a:buNone/>
            </a:pPr>
            <a:r>
              <a:rPr lang="en-CA" sz="2000" dirty="0"/>
              <a:t> She aspires to get the Red Seal for both trades.</a:t>
            </a:r>
          </a:p>
        </p:txBody>
      </p:sp>
      <p:pic>
        <p:nvPicPr>
          <p:cNvPr id="3074" name="Picture 2" descr="C:\Users\Nicolle Griffith\Downloads\IMG_2770.JPG"/>
          <p:cNvPicPr>
            <a:picLocks noChangeAspect="1" noChangeArrowheads="1"/>
          </p:cNvPicPr>
          <p:nvPr/>
        </p:nvPicPr>
        <p:blipFill rotWithShape="1">
          <a:blip r:embed="rId3">
            <a:extLst>
              <a:ext uri="{28A0092B-C50C-407E-A947-70E740481C1C}">
                <a14:useLocalDpi xmlns:a14="http://schemas.microsoft.com/office/drawing/2010/main" val="0"/>
              </a:ext>
            </a:extLst>
          </a:blip>
          <a:srcRect l="4805" t="16352" r="25973" b="18553"/>
          <a:stretch/>
        </p:blipFill>
        <p:spPr bwMode="auto">
          <a:xfrm rot="5128595">
            <a:off x="-292394" y="2227286"/>
            <a:ext cx="4023466" cy="2837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11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t>CONTACT INFORMATION</a:t>
            </a:r>
          </a:p>
        </p:txBody>
      </p:sp>
      <p:sp>
        <p:nvSpPr>
          <p:cNvPr id="3" name="Content Placeholder 2"/>
          <p:cNvSpPr>
            <a:spLocks noGrp="1"/>
          </p:cNvSpPr>
          <p:nvPr>
            <p:ph sz="quarter" idx="1"/>
          </p:nvPr>
        </p:nvSpPr>
        <p:spPr>
          <a:xfrm>
            <a:off x="4932040" y="1700808"/>
            <a:ext cx="2962672" cy="4873752"/>
          </a:xfrm>
        </p:spPr>
        <p:txBody>
          <a:bodyPr>
            <a:normAutofit/>
          </a:bodyPr>
          <a:lstStyle/>
          <a:p>
            <a:r>
              <a:rPr lang="en-CA" sz="2800" dirty="0"/>
              <a:t>N.E.A.A.I.</a:t>
            </a:r>
          </a:p>
          <a:p>
            <a:pPr marL="0" indent="0">
              <a:buNone/>
            </a:pPr>
            <a:r>
              <a:rPr lang="en-CA" sz="2800" dirty="0"/>
              <a:t>6003- 47 Ave</a:t>
            </a:r>
          </a:p>
          <a:p>
            <a:pPr marL="0" indent="0">
              <a:buNone/>
            </a:pPr>
            <a:r>
              <a:rPr lang="en-CA" sz="2800" dirty="0"/>
              <a:t>Bonnyville, AB</a:t>
            </a:r>
          </a:p>
          <a:p>
            <a:pPr marL="0" indent="0">
              <a:buNone/>
            </a:pPr>
            <a:r>
              <a:rPr lang="en-CA" sz="2800" dirty="0"/>
              <a:t>T9N 0B3</a:t>
            </a:r>
          </a:p>
          <a:p>
            <a:pPr marL="0" indent="0">
              <a:buNone/>
            </a:pPr>
            <a:endParaRPr lang="en-CA" sz="2800" dirty="0"/>
          </a:p>
          <a:p>
            <a:pPr marL="0" indent="0">
              <a:buNone/>
            </a:pPr>
            <a:r>
              <a:rPr lang="en-CA" sz="2800" dirty="0">
                <a:solidFill>
                  <a:srgbClr val="FFC000"/>
                </a:solidFill>
                <a:hlinkClick r:id="rId3" tooltip="Call via Hangouts"/>
              </a:rPr>
              <a:t>(780) 812-6672</a:t>
            </a:r>
            <a:endParaRPr lang="en-CA" sz="2800" dirty="0">
              <a:solidFill>
                <a:srgbClr val="FFC000"/>
              </a:solidFill>
            </a:endParaRPr>
          </a:p>
          <a:p>
            <a:pPr marL="0" indent="0">
              <a:buNone/>
            </a:pPr>
            <a:r>
              <a:rPr lang="en-CA" sz="2800" dirty="0"/>
              <a:t>			</a:t>
            </a:r>
          </a:p>
        </p:txBody>
      </p:sp>
      <p:sp>
        <p:nvSpPr>
          <p:cNvPr id="4" name="Content Placeholder 2"/>
          <p:cNvSpPr txBox="1">
            <a:spLocks/>
          </p:cNvSpPr>
          <p:nvPr/>
        </p:nvSpPr>
        <p:spPr>
          <a:xfrm>
            <a:off x="609600" y="1752600"/>
            <a:ext cx="2962672" cy="48737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r>
              <a:rPr lang="en-CA" sz="2800" dirty="0"/>
              <a:t>T.C.E.T.S.A.</a:t>
            </a:r>
          </a:p>
          <a:p>
            <a:pPr marL="0" indent="0">
              <a:buFont typeface="Wingdings"/>
              <a:buNone/>
            </a:pPr>
            <a:r>
              <a:rPr lang="en-CA" sz="2800" dirty="0"/>
              <a:t>17533 106 Ave</a:t>
            </a:r>
          </a:p>
          <a:p>
            <a:pPr marL="0" indent="0">
              <a:buFont typeface="Wingdings"/>
              <a:buNone/>
            </a:pPr>
            <a:r>
              <a:rPr lang="en-CA" sz="2800" dirty="0"/>
              <a:t>Edmonton, AB</a:t>
            </a:r>
          </a:p>
          <a:p>
            <a:pPr marL="0" indent="0">
              <a:buFont typeface="Wingdings"/>
              <a:buNone/>
            </a:pPr>
            <a:r>
              <a:rPr lang="en-CA" sz="2800" dirty="0"/>
              <a:t>T5S 1E7</a:t>
            </a:r>
          </a:p>
          <a:p>
            <a:pPr marL="0" indent="0">
              <a:buFont typeface="Wingdings"/>
              <a:buNone/>
            </a:pPr>
            <a:endParaRPr lang="en-CA" sz="2800" dirty="0"/>
          </a:p>
          <a:p>
            <a:pPr marL="0" indent="0">
              <a:buFont typeface="Wingdings"/>
              <a:buNone/>
            </a:pPr>
            <a:r>
              <a:rPr lang="en-CA" sz="2800" u="sng" dirty="0">
                <a:solidFill>
                  <a:srgbClr val="DAA600"/>
                </a:solidFill>
              </a:rPr>
              <a:t>(780) 481-8585</a:t>
            </a:r>
            <a:r>
              <a:rPr lang="en-CA" sz="2800" dirty="0">
                <a:solidFill>
                  <a:srgbClr val="FFC000"/>
                </a:solidFill>
                <a:effectLst>
                  <a:outerShdw blurRad="38100" dist="38100" dir="2700000" algn="tl">
                    <a:srgbClr val="000000">
                      <a:alpha val="43137"/>
                    </a:srgbClr>
                  </a:outerShdw>
                </a:effectLst>
              </a:rPr>
              <a:t>	</a:t>
            </a:r>
            <a:r>
              <a:rPr lang="en-CA" sz="2800" dirty="0"/>
              <a:t>		</a:t>
            </a:r>
          </a:p>
        </p:txBody>
      </p:sp>
      <p:sp>
        <p:nvSpPr>
          <p:cNvPr id="5" name="TextBox 4"/>
          <p:cNvSpPr txBox="1"/>
          <p:nvPr/>
        </p:nvSpPr>
        <p:spPr>
          <a:xfrm>
            <a:off x="2771800" y="5705467"/>
            <a:ext cx="3600400" cy="523220"/>
          </a:xfrm>
          <a:prstGeom prst="rect">
            <a:avLst/>
          </a:prstGeom>
          <a:noFill/>
        </p:spPr>
        <p:txBody>
          <a:bodyPr wrap="square" rtlCol="0">
            <a:spAutoFit/>
          </a:bodyPr>
          <a:lstStyle/>
          <a:p>
            <a:r>
              <a:rPr lang="en-CA" sz="2800" b="1" dirty="0">
                <a:solidFill>
                  <a:srgbClr val="FF0000"/>
                </a:solidFill>
              </a:rPr>
              <a:t>www.tcetsa.ca</a:t>
            </a:r>
          </a:p>
        </p:txBody>
      </p:sp>
    </p:spTree>
    <p:extLst>
      <p:ext uri="{BB962C8B-B14F-4D97-AF65-F5344CB8AC3E}">
        <p14:creationId xmlns:p14="http://schemas.microsoft.com/office/powerpoint/2010/main" val="113991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STAKEHOLDERS</a:t>
            </a:r>
          </a:p>
        </p:txBody>
      </p:sp>
      <p:sp>
        <p:nvSpPr>
          <p:cNvPr id="2" name="Content Placeholder 1"/>
          <p:cNvSpPr>
            <a:spLocks noGrp="1"/>
          </p:cNvSpPr>
          <p:nvPr>
            <p:ph idx="1"/>
          </p:nvPr>
        </p:nvSpPr>
        <p:spPr>
          <a:xfrm>
            <a:off x="467544" y="1196752"/>
            <a:ext cx="7920880" cy="5040560"/>
          </a:xfrm>
        </p:spPr>
        <p:txBody>
          <a:bodyPr>
            <a:normAutofit/>
          </a:bodyPr>
          <a:lstStyle/>
          <a:p>
            <a:pPr lvl="1">
              <a:buFont typeface="Wingdings" panose="05000000000000000000" pitchFamily="2" charset="2"/>
              <a:buChar char="§"/>
            </a:pPr>
            <a:endParaRPr lang="en-CA" dirty="0"/>
          </a:p>
          <a:p>
            <a:pPr lvl="1">
              <a:buFont typeface="Wingdings" panose="05000000000000000000" pitchFamily="2" charset="2"/>
              <a:buChar char="§"/>
            </a:pPr>
            <a:endParaRPr lang="en-CA" dirty="0"/>
          </a:p>
          <a:p>
            <a:pPr lvl="1"/>
            <a:endParaRPr lang="en-CA"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956" t="11910" r="20178" b="12402"/>
          <a:stretch/>
        </p:blipFill>
        <p:spPr>
          <a:xfrm>
            <a:off x="7129371" y="1907548"/>
            <a:ext cx="893889" cy="142159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6465" y="5014264"/>
            <a:ext cx="1534462" cy="1197056"/>
          </a:xfrm>
          <a:prstGeom prst="rect">
            <a:avLst/>
          </a:prstGeom>
        </p:spPr>
      </p:pic>
      <p:sp>
        <p:nvSpPr>
          <p:cNvPr id="7" name="AutoShape 2" descr="Image result for alttf local 9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4249" y="4844926"/>
            <a:ext cx="1608618" cy="148763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585" y="4653169"/>
            <a:ext cx="1984199" cy="722190"/>
          </a:xfrm>
          <a:prstGeom prst="rect">
            <a:avLst/>
          </a:prstGeom>
        </p:spPr>
      </p:pic>
      <p:pic>
        <p:nvPicPr>
          <p:cNvPr id="10" name="Picture 3" descr="C:\Users\Eva John Gladue\Desktop\Osum logo.JPG"/>
          <p:cNvPicPr>
            <a:picLocks noChangeAspect="1" noChangeArrowheads="1"/>
          </p:cNvPicPr>
          <p:nvPr/>
        </p:nvPicPr>
        <p:blipFill>
          <a:blip r:embed="rId7" cstate="print"/>
          <a:srcRect/>
          <a:stretch>
            <a:fillRect/>
          </a:stretch>
        </p:blipFill>
        <p:spPr bwMode="auto">
          <a:xfrm>
            <a:off x="6774060" y="3637082"/>
            <a:ext cx="1249200" cy="753861"/>
          </a:xfrm>
          <a:prstGeom prst="rect">
            <a:avLst/>
          </a:prstGeom>
          <a:noFill/>
        </p:spPr>
      </p:pic>
      <p:pic>
        <p:nvPicPr>
          <p:cNvPr id="12" name="Picture 4" descr="C:\Users\Eva John Gladue\Desktop\1.JPG"/>
          <p:cNvPicPr>
            <a:picLocks noChangeAspect="1" noChangeArrowheads="1"/>
          </p:cNvPicPr>
          <p:nvPr/>
        </p:nvPicPr>
        <p:blipFill>
          <a:blip r:embed="rId8" cstate="print"/>
          <a:srcRect/>
          <a:stretch>
            <a:fillRect/>
          </a:stretch>
        </p:blipFill>
        <p:spPr bwMode="auto">
          <a:xfrm>
            <a:off x="514394" y="1295480"/>
            <a:ext cx="1864182" cy="1224136"/>
          </a:xfrm>
          <a:prstGeom prst="rect">
            <a:avLst/>
          </a:prstGeom>
          <a:noFill/>
        </p:spPr>
      </p:pic>
      <p:pic>
        <p:nvPicPr>
          <p:cNvPr id="14" name="Picture 13" descr="Labour - Alberta Government - Google Chrome"/>
          <p:cNvPicPr>
            <a:picLocks noChangeAspect="1"/>
          </p:cNvPicPr>
          <p:nvPr/>
        </p:nvPicPr>
        <p:blipFill rotWithShape="1">
          <a:blip r:embed="rId9">
            <a:extLst>
              <a:ext uri="{28A0092B-C50C-407E-A947-70E740481C1C}">
                <a14:useLocalDpi xmlns:a14="http://schemas.microsoft.com/office/drawing/2010/main" val="0"/>
              </a:ext>
            </a:extLst>
          </a:blip>
          <a:srcRect l="19994" t="18215" r="66098" b="75423"/>
          <a:stretch/>
        </p:blipFill>
        <p:spPr>
          <a:xfrm>
            <a:off x="2727642" y="1532111"/>
            <a:ext cx="3027989" cy="750875"/>
          </a:xfrm>
          <a:prstGeom prst="rect">
            <a:avLst/>
          </a:prstGeom>
        </p:spPr>
      </p:pic>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l="11365" t="20891" r="12379" b="28684"/>
          <a:stretch/>
        </p:blipFill>
        <p:spPr>
          <a:xfrm>
            <a:off x="645311" y="3091377"/>
            <a:ext cx="2100763" cy="982813"/>
          </a:xfrm>
          <a:prstGeom prst="rect">
            <a:avLst/>
          </a:prstGeom>
        </p:spPr>
      </p:pic>
      <p:pic>
        <p:nvPicPr>
          <p:cNvPr id="16" name="Picture 15"/>
          <p:cNvPicPr>
            <a:picLocks noChangeAspect="1"/>
          </p:cNvPicPr>
          <p:nvPr/>
        </p:nvPicPr>
        <p:blipFill rotWithShape="1">
          <a:blip r:embed="rId11">
            <a:extLst>
              <a:ext uri="{28A0092B-C50C-407E-A947-70E740481C1C}">
                <a14:useLocalDpi xmlns:a14="http://schemas.microsoft.com/office/drawing/2010/main" val="0"/>
              </a:ext>
            </a:extLst>
          </a:blip>
          <a:srcRect l="14075" t="39553" r="13062" b="39584"/>
          <a:stretch/>
        </p:blipFill>
        <p:spPr>
          <a:xfrm>
            <a:off x="645311" y="5900971"/>
            <a:ext cx="3179401" cy="434169"/>
          </a:xfrm>
          <a:prstGeom prst="rect">
            <a:avLst/>
          </a:prstGeom>
        </p:spPr>
      </p:pic>
      <p:pic>
        <p:nvPicPr>
          <p:cNvPr id="17" name="Picture 16" descr="Indigenous Relations: - Google Chrome"/>
          <p:cNvPicPr>
            <a:picLocks noChangeAspect="1"/>
          </p:cNvPicPr>
          <p:nvPr/>
        </p:nvPicPr>
        <p:blipFill rotWithShape="1">
          <a:blip r:embed="rId12">
            <a:extLst>
              <a:ext uri="{28A0092B-C50C-407E-A947-70E740481C1C}">
                <a14:useLocalDpi xmlns:a14="http://schemas.microsoft.com/office/drawing/2010/main" val="0"/>
              </a:ext>
            </a:extLst>
          </a:blip>
          <a:srcRect l="19865" t="15569" r="59104" b="78793"/>
          <a:stretch/>
        </p:blipFill>
        <p:spPr>
          <a:xfrm>
            <a:off x="2627784" y="4135741"/>
            <a:ext cx="3227707" cy="469069"/>
          </a:xfrm>
          <a:prstGeom prst="rect">
            <a:avLst/>
          </a:prstGeom>
        </p:spPr>
      </p:pic>
      <p:pic>
        <p:nvPicPr>
          <p:cNvPr id="18" name="Picture 17" descr="Imperial - Google Chrome"/>
          <p:cNvPicPr>
            <a:picLocks noChangeAspect="1"/>
          </p:cNvPicPr>
          <p:nvPr/>
        </p:nvPicPr>
        <p:blipFill rotWithShape="1">
          <a:blip r:embed="rId13">
            <a:extLst>
              <a:ext uri="{28A0092B-C50C-407E-A947-70E740481C1C}">
                <a14:useLocalDpi xmlns:a14="http://schemas.microsoft.com/office/drawing/2010/main" val="0"/>
              </a:ext>
            </a:extLst>
          </a:blip>
          <a:srcRect l="7058" t="16221" r="83107" b="74035"/>
          <a:stretch/>
        </p:blipFill>
        <p:spPr>
          <a:xfrm>
            <a:off x="4983696" y="2561315"/>
            <a:ext cx="1869954" cy="1004337"/>
          </a:xfrm>
          <a:prstGeom prst="rect">
            <a:avLst/>
          </a:prstGeom>
        </p:spPr>
      </p:pic>
      <p:pic>
        <p:nvPicPr>
          <p:cNvPr id="19" name="Picture 18" descr="Portage College - Google Chrome"/>
          <p:cNvPicPr>
            <a:picLocks noChangeAspect="1"/>
          </p:cNvPicPr>
          <p:nvPr/>
        </p:nvPicPr>
        <p:blipFill rotWithShape="1">
          <a:blip r:embed="rId14">
            <a:extLst>
              <a:ext uri="{28A0092B-C50C-407E-A947-70E740481C1C}">
                <a14:useLocalDpi xmlns:a14="http://schemas.microsoft.com/office/drawing/2010/main" val="0"/>
              </a:ext>
            </a:extLst>
          </a:blip>
          <a:srcRect l="15270" t="13977" r="70171" b="75423"/>
          <a:stretch/>
        </p:blipFill>
        <p:spPr>
          <a:xfrm>
            <a:off x="5855491" y="436054"/>
            <a:ext cx="2279050" cy="899433"/>
          </a:xfrm>
          <a:prstGeom prst="rect">
            <a:avLst/>
          </a:prstGeom>
        </p:spPr>
      </p:pic>
      <p:pic>
        <p:nvPicPr>
          <p:cNvPr id="21" name="Picture 20" descr="College Education in Alberta - College Programs in Saskatchewan | Lakeland College - Google Chrome"/>
          <p:cNvPicPr>
            <a:picLocks noChangeAspect="1"/>
          </p:cNvPicPr>
          <p:nvPr/>
        </p:nvPicPr>
        <p:blipFill rotWithShape="1">
          <a:blip r:embed="rId15">
            <a:extLst>
              <a:ext uri="{28A0092B-C50C-407E-A947-70E740481C1C}">
                <a14:useLocalDpi xmlns:a14="http://schemas.microsoft.com/office/drawing/2010/main" val="0"/>
              </a:ext>
            </a:extLst>
          </a:blip>
          <a:srcRect l="18544" t="16720" r="65541" b="73120"/>
          <a:stretch/>
        </p:blipFill>
        <p:spPr>
          <a:xfrm>
            <a:off x="2627784" y="2811676"/>
            <a:ext cx="2178750" cy="753976"/>
          </a:xfrm>
          <a:prstGeom prst="rect">
            <a:avLst/>
          </a:prstGeom>
        </p:spPr>
      </p:pic>
    </p:spTree>
    <p:extLst>
      <p:ext uri="{BB962C8B-B14F-4D97-AF65-F5344CB8AC3E}">
        <p14:creationId xmlns:p14="http://schemas.microsoft.com/office/powerpoint/2010/main" val="18457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04800"/>
            <a:ext cx="5181600" cy="685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3"/>
          <p:cNvSpPr txBox="1">
            <a:spLocks noChangeArrowheads="1"/>
          </p:cNvSpPr>
          <p:nvPr/>
        </p:nvSpPr>
        <p:spPr bwMode="auto">
          <a:xfrm>
            <a:off x="1066800" y="62925"/>
            <a:ext cx="6705600" cy="584775"/>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CA" sz="3200" b="1" dirty="0">
                <a:latin typeface="+mj-lt"/>
                <a:ea typeface="David"/>
                <a:cs typeface="David"/>
              </a:rPr>
              <a:t>T.R.E.A.T.Y. Model Process</a:t>
            </a:r>
          </a:p>
        </p:txBody>
      </p:sp>
      <p:graphicFrame>
        <p:nvGraphicFramePr>
          <p:cNvPr id="2" name="Object 1"/>
          <p:cNvGraphicFramePr>
            <a:graphicFrameLocks noChangeAspect="1"/>
          </p:cNvGraphicFramePr>
          <p:nvPr/>
        </p:nvGraphicFramePr>
        <p:xfrm>
          <a:off x="-98975863" y="-30138688"/>
          <a:ext cx="206644876" cy="67614801"/>
        </p:xfrm>
        <a:graphic>
          <a:graphicData uri="http://schemas.openxmlformats.org/presentationml/2006/ole">
            <mc:AlternateContent xmlns:mc="http://schemas.openxmlformats.org/markup-compatibility/2006">
              <mc:Choice xmlns:v="urn:schemas-microsoft-com:vml" Requires="v">
                <p:oleObj spid="_x0000_s1036" name="Acrobat Document" r:id="rId4" imgW="26784360" imgH="12649320" progId="AcroExch.Document.11">
                  <p:embed/>
                </p:oleObj>
              </mc:Choice>
              <mc:Fallback>
                <p:oleObj name="Acrobat Document" r:id="rId4" imgW="26784360" imgH="12649320" progId="AcroExch.Document.11">
                  <p:embed/>
                  <p:pic>
                    <p:nvPicPr>
                      <p:cNvPr id="2" name="Object 1"/>
                      <p:cNvPicPr/>
                      <p:nvPr/>
                    </p:nvPicPr>
                    <p:blipFill>
                      <a:blip/>
                      <a:stretch>
                        <a:fillRect/>
                      </a:stretch>
                    </p:blipFill>
                    <p:spPr>
                      <a:xfrm>
                        <a:off x="-98975863" y="-30138688"/>
                        <a:ext cx="206644876" cy="67614801"/>
                      </a:xfrm>
                      <a:prstGeom prst="rect">
                        <a:avLst/>
                      </a:prstGeom>
                    </p:spPr>
                  </p:pic>
                </p:oleObj>
              </mc:Fallback>
            </mc:AlternateContent>
          </a:graphicData>
        </a:graphic>
      </p:graphicFrame>
      <p:pic>
        <p:nvPicPr>
          <p:cNvPr id="1054" name="Picture 30"/>
          <p:cNvPicPr>
            <a:picLocks noChangeAspect="1" noChangeArrowheads="1"/>
          </p:cNvPicPr>
          <p:nvPr/>
        </p:nvPicPr>
        <p:blipFill rotWithShape="1">
          <a:blip r:embed="rId5">
            <a:extLst>
              <a:ext uri="{28A0092B-C50C-407E-A947-70E740481C1C}">
                <a14:useLocalDpi xmlns:a14="http://schemas.microsoft.com/office/drawing/2010/main" val="0"/>
              </a:ext>
            </a:extLst>
          </a:blip>
          <a:srcRect r="2191"/>
          <a:stretch/>
        </p:blipFill>
        <p:spPr bwMode="auto">
          <a:xfrm>
            <a:off x="67276" y="990599"/>
            <a:ext cx="8969220" cy="495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4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History, </a:t>
            </a:r>
            <a:r>
              <a:rPr lang="en-CA" sz="3200" dirty="0"/>
              <a:t>est. 2013</a:t>
            </a:r>
            <a:endParaRPr lang="en-CA" dirty="0"/>
          </a:p>
        </p:txBody>
      </p:sp>
      <p:sp>
        <p:nvSpPr>
          <p:cNvPr id="2" name="Content Placeholder 1"/>
          <p:cNvSpPr>
            <a:spLocks noGrp="1"/>
          </p:cNvSpPr>
          <p:nvPr>
            <p:ph idx="1"/>
          </p:nvPr>
        </p:nvSpPr>
        <p:spPr>
          <a:xfrm>
            <a:off x="323528" y="1196752"/>
            <a:ext cx="8136904" cy="5328592"/>
          </a:xfrm>
        </p:spPr>
        <p:txBody>
          <a:bodyPr/>
          <a:lstStyle/>
          <a:p>
            <a:r>
              <a:rPr lang="en-CA" sz="2400" dirty="0"/>
              <a:t>In response to the current and projected skilled labor shortages in Alberta, N.E.A.A.I., utilizes a blended distance learning environment and support system with the objective of increasing the skilled workforce in Northeast Alberta.</a:t>
            </a:r>
          </a:p>
          <a:p>
            <a:endParaRPr lang="en-CA" sz="2400" dirty="0"/>
          </a:p>
          <a:p>
            <a:endParaRPr lang="en-CA" sz="2400" dirty="0"/>
          </a:p>
          <a:p>
            <a:endParaRPr lang="en-CA" sz="2400" dirty="0"/>
          </a:p>
          <a:p>
            <a:endParaRPr lang="en-CA" sz="2400" dirty="0"/>
          </a:p>
          <a:p>
            <a:endParaRPr lang="en-CA" sz="2400" dirty="0"/>
          </a:p>
          <a:p>
            <a:pPr algn="ctr"/>
            <a:endParaRPr lang="en-CA" sz="2400" dirty="0">
              <a:solidFill>
                <a:schemeClr val="bg2">
                  <a:lumMod val="50000"/>
                </a:schemeClr>
              </a:solidFill>
            </a:endParaRPr>
          </a:p>
          <a:p>
            <a:pPr algn="ctr"/>
            <a:r>
              <a:rPr lang="en-CA" sz="2400" dirty="0">
                <a:solidFill>
                  <a:schemeClr val="bg2">
                    <a:lumMod val="50000"/>
                  </a:schemeClr>
                </a:solidFill>
              </a:rPr>
              <a:t>Solution: </a:t>
            </a:r>
            <a:r>
              <a:rPr lang="en-CA" sz="2400" dirty="0"/>
              <a:t>More apprentices becoming indentured and entering the skilled trades workforce.</a:t>
            </a:r>
          </a:p>
          <a:p>
            <a:endParaRPr lang="en-CA" dirty="0"/>
          </a:p>
        </p:txBody>
      </p:sp>
      <p:graphicFrame>
        <p:nvGraphicFramePr>
          <p:cNvPr id="5" name="Diagram 4"/>
          <p:cNvGraphicFramePr/>
          <p:nvPr>
            <p:extLst>
              <p:ext uri="{D42A27DB-BD31-4B8C-83A1-F6EECF244321}">
                <p14:modId xmlns:p14="http://schemas.microsoft.com/office/powerpoint/2010/main" val="4264507697"/>
              </p:ext>
            </p:extLst>
          </p:nvPr>
        </p:nvGraphicFramePr>
        <p:xfrm>
          <a:off x="1619672" y="2708920"/>
          <a:ext cx="5712296" cy="230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8-Point Star 5"/>
          <p:cNvSpPr/>
          <p:nvPr/>
        </p:nvSpPr>
        <p:spPr>
          <a:xfrm>
            <a:off x="107504" y="3142709"/>
            <a:ext cx="1800200" cy="1366411"/>
          </a:xfrm>
          <a:prstGeom prst="star8">
            <a:avLst/>
          </a:prstGeom>
          <a:solidFill>
            <a:srgbClr val="EC70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251520" y="3574757"/>
            <a:ext cx="1584176" cy="646331"/>
          </a:xfrm>
          <a:prstGeom prst="rect">
            <a:avLst/>
          </a:prstGeom>
          <a:noFill/>
        </p:spPr>
        <p:txBody>
          <a:bodyPr wrap="square" rtlCol="0">
            <a:spAutoFit/>
          </a:bodyPr>
          <a:lstStyle/>
          <a:p>
            <a:pPr algn="ctr"/>
            <a:r>
              <a:rPr lang="en-CA" dirty="0">
                <a:solidFill>
                  <a:schemeClr val="bg1"/>
                </a:solidFill>
              </a:rPr>
              <a:t>Skilled Worker Shortage</a:t>
            </a:r>
          </a:p>
        </p:txBody>
      </p:sp>
      <p:sp>
        <p:nvSpPr>
          <p:cNvPr id="8" name="32-Point Star 7"/>
          <p:cNvSpPr/>
          <p:nvPr/>
        </p:nvSpPr>
        <p:spPr>
          <a:xfrm rot="841931">
            <a:off x="6666823" y="3402457"/>
            <a:ext cx="2367312" cy="1197573"/>
          </a:xfrm>
          <a:prstGeom prst="star32">
            <a:avLst/>
          </a:prstGeom>
          <a:solidFill>
            <a:schemeClr val="bg2">
              <a:lumMod val="50000"/>
            </a:schemeClr>
          </a:solidFill>
          <a:ln>
            <a:solidFill>
              <a:schemeClr val="bg1"/>
            </a:solidFill>
          </a:ln>
        </p:spPr>
        <p:style>
          <a:lnRef idx="2">
            <a:schemeClr val="accent6">
              <a:shade val="50000"/>
            </a:schemeClr>
          </a:lnRef>
          <a:fillRef idx="1003">
            <a:schemeClr val="dk2"/>
          </a:fillRef>
          <a:effectRef idx="0">
            <a:schemeClr val="accent6"/>
          </a:effectRef>
          <a:fontRef idx="minor">
            <a:schemeClr val="lt1"/>
          </a:fontRef>
        </p:style>
        <p:txBody>
          <a:bodyPr rtlCol="0" anchor="ctr"/>
          <a:lstStyle/>
          <a:p>
            <a:pPr algn="ctr"/>
            <a:r>
              <a:rPr lang="en-CA" dirty="0"/>
              <a:t>SOLUTION!</a:t>
            </a:r>
          </a:p>
        </p:txBody>
      </p:sp>
    </p:spTree>
    <p:extLst>
      <p:ext uri="{BB962C8B-B14F-4D97-AF65-F5344CB8AC3E}">
        <p14:creationId xmlns:p14="http://schemas.microsoft.com/office/powerpoint/2010/main" val="197376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295400"/>
            <a:ext cx="7924800" cy="4678204"/>
          </a:xfrm>
          <a:prstGeom prst="rect">
            <a:avLst/>
          </a:prstGeom>
          <a:noFill/>
        </p:spPr>
        <p:txBody>
          <a:bodyPr wrap="square" rtlCol="0">
            <a:spAutoFit/>
          </a:bodyPr>
          <a:lstStyle/>
          <a:p>
            <a:pPr algn="ctr"/>
            <a:r>
              <a:rPr lang="en-US" sz="2800" b="1" i="1" dirty="0">
                <a:latin typeface="+mj-lt"/>
              </a:rPr>
              <a:t>North East Alberta Apprenticeship Initiative </a:t>
            </a:r>
            <a:endParaRPr lang="en-US" sz="2800" dirty="0">
              <a:latin typeface="+mj-lt"/>
            </a:endParaRPr>
          </a:p>
          <a:p>
            <a:pPr algn="ctr"/>
            <a:endParaRPr lang="en-US" sz="2400" b="1" i="1" dirty="0"/>
          </a:p>
          <a:p>
            <a:pPr algn="ctr"/>
            <a:r>
              <a:rPr lang="en-US" sz="2400" b="1" i="1" dirty="0"/>
              <a:t>VISION STATEMENT:</a:t>
            </a:r>
          </a:p>
          <a:p>
            <a:endParaRPr lang="en-US" dirty="0"/>
          </a:p>
          <a:p>
            <a:pPr algn="ctr"/>
            <a:r>
              <a:rPr lang="en-US" sz="2000" dirty="0"/>
              <a:t>To increase the number of Aboriginal and Non Aboriginal apprentices participating in all trades and completing the requirements to Journeyman status.</a:t>
            </a:r>
          </a:p>
          <a:p>
            <a:endParaRPr lang="en-US" dirty="0"/>
          </a:p>
          <a:p>
            <a:pPr algn="ctr"/>
            <a:r>
              <a:rPr lang="en-US" sz="2400" b="1" i="1" dirty="0"/>
              <a:t>MISSION STATEMENT</a:t>
            </a:r>
            <a:r>
              <a:rPr lang="en-US" sz="2400" dirty="0"/>
              <a:t>:  </a:t>
            </a:r>
          </a:p>
          <a:p>
            <a:endParaRPr lang="en-US" dirty="0"/>
          </a:p>
          <a:p>
            <a:pPr algn="ctr"/>
            <a:r>
              <a:rPr lang="en-US" sz="2000" dirty="0"/>
              <a:t>To develop a skilled workforce to benefit the skilled shortages predicted in the Alberta economy by developing, maintaining and sustaining positive working relationships and strategizing with all Stakeholders to ensure this process.</a:t>
            </a:r>
          </a:p>
        </p:txBody>
      </p:sp>
      <p:sp>
        <p:nvSpPr>
          <p:cNvPr id="3" name="Rectangle 2"/>
          <p:cNvSpPr/>
          <p:nvPr/>
        </p:nvSpPr>
        <p:spPr>
          <a:xfrm>
            <a:off x="0" y="397032"/>
            <a:ext cx="4572000" cy="5847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076128" y="279974"/>
            <a:ext cx="4419600" cy="584775"/>
          </a:xfrm>
          <a:prstGeom prst="rect">
            <a:avLst/>
          </a:prstGeom>
          <a:noFill/>
          <a:ln>
            <a:noFill/>
          </a:ln>
        </p:spPr>
        <p:txBody>
          <a:bodyPr wrap="square" rtlCol="0">
            <a:spAutoFit/>
          </a:bodyPr>
          <a:lstStyle/>
          <a:p>
            <a:r>
              <a:rPr lang="en-CA" sz="3200" b="1" dirty="0">
                <a:solidFill>
                  <a:schemeClr val="bg2">
                    <a:lumMod val="75000"/>
                  </a:schemeClr>
                </a:solidFill>
                <a:latin typeface="+mj-lt"/>
              </a:rPr>
              <a:t>     “Closing the Gap”</a:t>
            </a:r>
          </a:p>
        </p:txBody>
      </p:sp>
    </p:spTree>
    <p:extLst>
      <p:ext uri="{BB962C8B-B14F-4D97-AF65-F5344CB8AC3E}">
        <p14:creationId xmlns:p14="http://schemas.microsoft.com/office/powerpoint/2010/main" val="294255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29037"/>
          <a:stretch/>
        </p:blipFill>
        <p:spPr>
          <a:xfrm>
            <a:off x="632298" y="260648"/>
            <a:ext cx="7269804" cy="6380747"/>
          </a:xfrm>
          <a:prstGeom prst="rect">
            <a:avLst/>
          </a:prstGeom>
          <a:ln>
            <a:noFill/>
          </a:ln>
          <a:effectLst>
            <a:softEdge rad="112500"/>
          </a:effectLst>
        </p:spPr>
      </p:pic>
      <p:sp>
        <p:nvSpPr>
          <p:cNvPr id="6" name="Rectangle 5"/>
          <p:cNvSpPr/>
          <p:nvPr/>
        </p:nvSpPr>
        <p:spPr>
          <a:xfrm>
            <a:off x="2411760" y="86380"/>
            <a:ext cx="2895600" cy="523220"/>
          </a:xfrm>
          <a:prstGeom prst="rect">
            <a:avLst/>
          </a:prstGeom>
        </p:spPr>
        <p:txBody>
          <a:bodyPr wrap="square">
            <a:spAutoFit/>
          </a:bodyPr>
          <a:lstStyle/>
          <a:p>
            <a:r>
              <a:rPr lang="en-CA" sz="2800" b="1" dirty="0">
                <a:ln w="9525">
                  <a:solidFill>
                    <a:schemeClr val="bg1"/>
                  </a:solidFill>
                  <a:prstDash val="solid"/>
                </a:ln>
                <a:effectLst>
                  <a:outerShdw blurRad="12700" dist="38100" dir="2700000" algn="tl" rotWithShape="0">
                    <a:schemeClr val="bg1">
                      <a:lumMod val="50000"/>
                    </a:schemeClr>
                  </a:outerShdw>
                </a:effectLst>
              </a:rPr>
              <a:t>Our Service Area:</a:t>
            </a:r>
          </a:p>
        </p:txBody>
      </p:sp>
    </p:spTree>
    <p:extLst>
      <p:ext uri="{BB962C8B-B14F-4D97-AF65-F5344CB8AC3E}">
        <p14:creationId xmlns:p14="http://schemas.microsoft.com/office/powerpoint/2010/main" val="137309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2053" y="531407"/>
            <a:ext cx="7848871" cy="4278094"/>
          </a:xfrm>
          <a:prstGeom prst="rect">
            <a:avLst/>
          </a:prstGeom>
        </p:spPr>
        <p:txBody>
          <a:bodyPr wrap="square">
            <a:spAutoFit/>
          </a:bodyPr>
          <a:lstStyle/>
          <a:p>
            <a:pPr fontAlgn="auto">
              <a:spcBef>
                <a:spcPts val="0"/>
              </a:spcBef>
              <a:spcAft>
                <a:spcPts val="0"/>
              </a:spcAft>
              <a:defRPr/>
            </a:pPr>
            <a:r>
              <a:rPr lang="en-CA" sz="3200" b="1" dirty="0">
                <a:solidFill>
                  <a:schemeClr val="bg2">
                    <a:lumMod val="50000"/>
                  </a:schemeClr>
                </a:solidFill>
                <a:latin typeface="Andy" pitchFamily="66" charset="0"/>
                <a:cs typeface="Times New Roman" panose="02020603050405020304" pitchFamily="18" charset="0"/>
              </a:rPr>
              <a:t>NEAAI </a:t>
            </a:r>
            <a:r>
              <a:rPr lang="en-CA" sz="1600" b="1" dirty="0">
                <a:solidFill>
                  <a:schemeClr val="bg2">
                    <a:lumMod val="50000"/>
                  </a:schemeClr>
                </a:solidFill>
                <a:latin typeface="Andy" pitchFamily="66" charset="0"/>
                <a:cs typeface="Times New Roman" panose="02020603050405020304" pitchFamily="18" charset="0"/>
              </a:rPr>
              <a:t>delivers: </a:t>
            </a:r>
          </a:p>
          <a:p>
            <a:pPr marL="285750" indent="-285750" fontAlgn="auto">
              <a:spcBef>
                <a:spcPts val="0"/>
              </a:spcBef>
              <a:spcAft>
                <a:spcPts val="0"/>
              </a:spcAft>
              <a:buFont typeface="Wingdings" pitchFamily="2" charset="2"/>
              <a:buChar char="ü"/>
              <a:defRPr/>
            </a:pPr>
            <a:r>
              <a:rPr lang="en-CA" sz="1600" b="1" dirty="0">
                <a:solidFill>
                  <a:schemeClr val="accent4">
                    <a:lumMod val="50000"/>
                  </a:schemeClr>
                </a:solidFill>
                <a:latin typeface="Andy" pitchFamily="66" charset="0"/>
                <a:cs typeface="Times New Roman" panose="02020603050405020304" pitchFamily="18" charset="0"/>
              </a:rPr>
              <a:t>Apprenticeship recruitment</a:t>
            </a:r>
          </a:p>
          <a:p>
            <a:pPr marL="285750" indent="-285750" fontAlgn="auto">
              <a:spcBef>
                <a:spcPts val="0"/>
              </a:spcBef>
              <a:spcAft>
                <a:spcPts val="0"/>
              </a:spcAft>
              <a:buFont typeface="Wingdings" pitchFamily="2" charset="2"/>
              <a:buChar char="ü"/>
              <a:defRPr/>
            </a:pPr>
            <a:r>
              <a:rPr lang="en-CA" sz="1600" b="1" dirty="0">
                <a:solidFill>
                  <a:schemeClr val="accent4">
                    <a:lumMod val="50000"/>
                  </a:schemeClr>
                </a:solidFill>
                <a:latin typeface="Andy" pitchFamily="66" charset="0"/>
                <a:cs typeface="Times New Roman" panose="02020603050405020304" pitchFamily="18" charset="0"/>
              </a:rPr>
              <a:t>Support coaching</a:t>
            </a:r>
          </a:p>
          <a:p>
            <a:pPr marL="285750" indent="-285750" fontAlgn="auto">
              <a:spcBef>
                <a:spcPts val="0"/>
              </a:spcBef>
              <a:spcAft>
                <a:spcPts val="0"/>
              </a:spcAft>
              <a:buFont typeface="Wingdings" pitchFamily="2" charset="2"/>
              <a:buChar char="ü"/>
              <a:defRPr/>
            </a:pPr>
            <a:r>
              <a:rPr lang="en-CA" sz="1600" b="1" dirty="0">
                <a:solidFill>
                  <a:schemeClr val="accent4">
                    <a:lumMod val="50000"/>
                  </a:schemeClr>
                </a:solidFill>
                <a:latin typeface="Andy" pitchFamily="66" charset="0"/>
                <a:cs typeface="Times New Roman" panose="02020603050405020304" pitchFamily="18" charset="0"/>
              </a:rPr>
              <a:t>Tutoring Services</a:t>
            </a:r>
          </a:p>
          <a:p>
            <a:pPr marL="285750" indent="-285750" fontAlgn="auto">
              <a:spcBef>
                <a:spcPts val="0"/>
              </a:spcBef>
              <a:spcAft>
                <a:spcPts val="0"/>
              </a:spcAft>
              <a:buFont typeface="Wingdings" pitchFamily="2" charset="2"/>
              <a:buChar char="ü"/>
              <a:defRPr/>
            </a:pPr>
            <a:r>
              <a:rPr lang="en-CA" sz="1600" b="1" dirty="0">
                <a:solidFill>
                  <a:schemeClr val="accent4">
                    <a:lumMod val="50000"/>
                  </a:schemeClr>
                </a:solidFill>
                <a:latin typeface="Andy" pitchFamily="66" charset="0"/>
                <a:cs typeface="Times New Roman" panose="02020603050405020304" pitchFamily="18" charset="0"/>
              </a:rPr>
              <a:t>Employment Services </a:t>
            </a:r>
          </a:p>
          <a:p>
            <a:pPr marL="285750" indent="-285750" fontAlgn="auto">
              <a:spcBef>
                <a:spcPts val="0"/>
              </a:spcBef>
              <a:spcAft>
                <a:spcPts val="0"/>
              </a:spcAft>
              <a:buFont typeface="Wingdings" pitchFamily="2" charset="2"/>
              <a:buChar char="ü"/>
              <a:defRPr/>
            </a:pPr>
            <a:r>
              <a:rPr lang="en-CA" sz="1600" b="1" dirty="0">
                <a:solidFill>
                  <a:schemeClr val="accent4">
                    <a:lumMod val="50000"/>
                  </a:schemeClr>
                </a:solidFill>
                <a:latin typeface="Andy" pitchFamily="66" charset="0"/>
                <a:cs typeface="Times New Roman" panose="02020603050405020304" pitchFamily="18" charset="0"/>
              </a:rPr>
              <a:t>Training navigation for trade’s people in northeastern Alberta</a:t>
            </a:r>
          </a:p>
          <a:p>
            <a:pPr marL="285750" indent="-285750" fontAlgn="auto">
              <a:spcBef>
                <a:spcPts val="0"/>
              </a:spcBef>
              <a:spcAft>
                <a:spcPts val="0"/>
              </a:spcAft>
              <a:buFont typeface="Wingdings" pitchFamily="2" charset="2"/>
              <a:buChar char="ü"/>
              <a:defRPr/>
            </a:pPr>
            <a:r>
              <a:rPr lang="en-US" sz="1600" b="1" dirty="0">
                <a:solidFill>
                  <a:schemeClr val="accent4">
                    <a:lumMod val="50000"/>
                  </a:schemeClr>
                </a:solidFill>
                <a:latin typeface="Andy" pitchFamily="66" charset="0"/>
                <a:cs typeface="Times New Roman" panose="02020603050405020304" pitchFamily="18" charset="0"/>
              </a:rPr>
              <a:t>Class 7 Learners Training</a:t>
            </a:r>
          </a:p>
          <a:p>
            <a:pPr fontAlgn="auto">
              <a:spcBef>
                <a:spcPts val="0"/>
              </a:spcBef>
              <a:spcAft>
                <a:spcPts val="0"/>
              </a:spcAft>
              <a:defRPr/>
            </a:pPr>
            <a:endParaRPr lang="en-CA" sz="1600" b="1" dirty="0">
              <a:solidFill>
                <a:schemeClr val="accent4">
                  <a:lumMod val="50000"/>
                </a:schemeClr>
              </a:solidFill>
              <a:latin typeface="Andy" pitchFamily="66" charset="0"/>
              <a:cs typeface="Times New Roman" panose="02020603050405020304" pitchFamily="18" charset="0"/>
            </a:endParaRPr>
          </a:p>
          <a:p>
            <a:pPr marL="285750" indent="-285750" fontAlgn="auto">
              <a:spcBef>
                <a:spcPts val="0"/>
              </a:spcBef>
              <a:spcAft>
                <a:spcPts val="0"/>
              </a:spcAft>
              <a:defRPr/>
            </a:pPr>
            <a:r>
              <a:rPr lang="en-CA" sz="1600" b="1" dirty="0">
                <a:solidFill>
                  <a:schemeClr val="bg2">
                    <a:lumMod val="50000"/>
                  </a:schemeClr>
                </a:solidFill>
                <a:latin typeface="Andy" pitchFamily="66" charset="0"/>
                <a:cs typeface="Times New Roman" panose="02020603050405020304" pitchFamily="18" charset="0"/>
              </a:rPr>
              <a:t>Relationships are being developed with:</a:t>
            </a:r>
          </a:p>
          <a:p>
            <a:pPr marL="285750" indent="-285750" fontAlgn="auto">
              <a:spcBef>
                <a:spcPts val="0"/>
              </a:spcBef>
              <a:spcAft>
                <a:spcPts val="0"/>
              </a:spcAft>
              <a:buFont typeface="Wingdings" pitchFamily="2" charset="2"/>
              <a:buChar char="ü"/>
              <a:defRPr/>
            </a:pPr>
            <a:r>
              <a:rPr lang="en-CA" sz="1600" b="1" dirty="0">
                <a:solidFill>
                  <a:schemeClr val="accent4">
                    <a:lumMod val="50000"/>
                  </a:schemeClr>
                </a:solidFill>
                <a:latin typeface="Andy" pitchFamily="66" charset="0"/>
                <a:cs typeface="Times New Roman" panose="02020603050405020304" pitchFamily="18" charset="0"/>
              </a:rPr>
              <a:t>Industries</a:t>
            </a:r>
          </a:p>
          <a:p>
            <a:pPr marL="285750" indent="-285750" fontAlgn="auto">
              <a:spcBef>
                <a:spcPts val="0"/>
              </a:spcBef>
              <a:spcAft>
                <a:spcPts val="0"/>
              </a:spcAft>
              <a:buFont typeface="Wingdings" pitchFamily="2" charset="2"/>
              <a:buChar char="ü"/>
              <a:defRPr/>
            </a:pPr>
            <a:r>
              <a:rPr lang="en-CA" sz="1600" b="1" dirty="0">
                <a:solidFill>
                  <a:schemeClr val="accent4">
                    <a:lumMod val="50000"/>
                  </a:schemeClr>
                </a:solidFill>
                <a:latin typeface="Andy" pitchFamily="66" charset="0"/>
                <a:cs typeface="Times New Roman" panose="02020603050405020304" pitchFamily="18" charset="0"/>
              </a:rPr>
              <a:t>Businesses</a:t>
            </a:r>
          </a:p>
          <a:p>
            <a:pPr marL="285750" indent="-285750" fontAlgn="auto">
              <a:spcBef>
                <a:spcPts val="0"/>
              </a:spcBef>
              <a:spcAft>
                <a:spcPts val="0"/>
              </a:spcAft>
              <a:buFont typeface="Wingdings" pitchFamily="2" charset="2"/>
              <a:buChar char="ü"/>
              <a:defRPr/>
            </a:pPr>
            <a:r>
              <a:rPr lang="en-CA" sz="1600" b="1" dirty="0">
                <a:solidFill>
                  <a:schemeClr val="accent4">
                    <a:lumMod val="50000"/>
                  </a:schemeClr>
                </a:solidFill>
                <a:latin typeface="Andy" pitchFamily="66" charset="0"/>
                <a:cs typeface="Times New Roman" panose="02020603050405020304" pitchFamily="18" charset="0"/>
              </a:rPr>
              <a:t>Communities</a:t>
            </a:r>
          </a:p>
          <a:p>
            <a:pPr marL="285750" indent="-285750" fontAlgn="auto">
              <a:spcBef>
                <a:spcPts val="0"/>
              </a:spcBef>
              <a:spcAft>
                <a:spcPts val="0"/>
              </a:spcAft>
              <a:buFont typeface="Wingdings" pitchFamily="2" charset="2"/>
              <a:buChar char="ü"/>
              <a:defRPr/>
            </a:pPr>
            <a:r>
              <a:rPr lang="en-CA" sz="1600" b="1" dirty="0">
                <a:solidFill>
                  <a:schemeClr val="accent4">
                    <a:lumMod val="50000"/>
                  </a:schemeClr>
                </a:solidFill>
                <a:latin typeface="Andy" pitchFamily="66" charset="0"/>
                <a:cs typeface="Times New Roman" panose="02020603050405020304" pitchFamily="18" charset="0"/>
              </a:rPr>
              <a:t>Apprenticeship</a:t>
            </a:r>
          </a:p>
          <a:p>
            <a:pPr marL="285750" indent="-285750" fontAlgn="auto">
              <a:spcBef>
                <a:spcPts val="0"/>
              </a:spcBef>
              <a:spcAft>
                <a:spcPts val="0"/>
              </a:spcAft>
              <a:buFont typeface="Wingdings" pitchFamily="2" charset="2"/>
              <a:buChar char="ü"/>
              <a:defRPr/>
            </a:pPr>
            <a:r>
              <a:rPr lang="en-CA" sz="1600" b="1" dirty="0">
                <a:solidFill>
                  <a:schemeClr val="accent4">
                    <a:lumMod val="50000"/>
                  </a:schemeClr>
                </a:solidFill>
                <a:latin typeface="Andy" pitchFamily="66" charset="0"/>
                <a:cs typeface="Times New Roman" panose="02020603050405020304" pitchFamily="18" charset="0"/>
              </a:rPr>
              <a:t>Industry Training Offices (AIT)</a:t>
            </a:r>
          </a:p>
          <a:p>
            <a:pPr marL="285750" indent="-285750" fontAlgn="auto">
              <a:spcBef>
                <a:spcPts val="0"/>
              </a:spcBef>
              <a:spcAft>
                <a:spcPts val="0"/>
              </a:spcAft>
              <a:buFont typeface="Wingdings" pitchFamily="2" charset="2"/>
              <a:buChar char="ü"/>
              <a:defRPr/>
            </a:pPr>
            <a:r>
              <a:rPr lang="en-CA" sz="1600" b="1" dirty="0">
                <a:solidFill>
                  <a:schemeClr val="accent4">
                    <a:lumMod val="50000"/>
                  </a:schemeClr>
                </a:solidFill>
                <a:latin typeface="Andy" pitchFamily="66" charset="0"/>
                <a:cs typeface="Times New Roman" panose="02020603050405020304" pitchFamily="18" charset="0"/>
              </a:rPr>
              <a:t>Colleges, and communities with in the Northeast region.</a:t>
            </a:r>
          </a:p>
          <a:p>
            <a:pPr marL="285750" indent="-285750" fontAlgn="auto">
              <a:spcBef>
                <a:spcPts val="0"/>
              </a:spcBef>
              <a:spcAft>
                <a:spcPts val="0"/>
              </a:spcAft>
              <a:buFont typeface="Arial" pitchFamily="34" charset="0"/>
              <a:buChar char="•"/>
              <a:defRPr/>
            </a:pPr>
            <a:endParaRPr lang="en-CA" sz="1600" b="1" dirty="0">
              <a:latin typeface="Times New Roman" panose="02020603050405020304" pitchFamily="18" charset="0"/>
              <a:cs typeface="Times New Roman" panose="02020603050405020304" pitchFamily="18" charset="0"/>
            </a:endParaRPr>
          </a:p>
        </p:txBody>
      </p:sp>
      <p:pic>
        <p:nvPicPr>
          <p:cNvPr id="7" name="Picture 2" descr="C:\Users\Dee Dee Cormier\Downloads\NEAAI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6730" y="764704"/>
            <a:ext cx="1167677" cy="12241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teamfit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87" r="9188"/>
          <a:stretch/>
        </p:blipFill>
        <p:spPr bwMode="auto">
          <a:xfrm>
            <a:off x="6156176" y="4797152"/>
            <a:ext cx="2036457" cy="15621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carpent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8" descr="Image result for carpent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10" descr="Image result for carpentr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AutoShape 12" descr="Image result for carpentr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AutoShape 15" descr="Image result for welde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160" name="Picture 16" descr="C:\Users\Dee Dee Cormier\Desktop\download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29" r="24623"/>
          <a:stretch/>
        </p:blipFill>
        <p:spPr bwMode="auto">
          <a:xfrm>
            <a:off x="3443028" y="4797152"/>
            <a:ext cx="2066735"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descr="F:\21171239134615CODC-Carpenter.jpg"/>
          <p:cNvPicPr>
            <a:picLocks noChangeAspect="1" noChangeArrowheads="1"/>
          </p:cNvPicPr>
          <p:nvPr/>
        </p:nvPicPr>
        <p:blipFill>
          <a:blip r:embed="rId6" cstate="print"/>
          <a:srcRect/>
          <a:stretch>
            <a:fillRect/>
          </a:stretch>
        </p:blipFill>
        <p:spPr bwMode="auto">
          <a:xfrm>
            <a:off x="1218583" y="4797152"/>
            <a:ext cx="1589833" cy="1229471"/>
          </a:xfrm>
          <a:prstGeom prst="rect">
            <a:avLst/>
          </a:prstGeom>
          <a:noFill/>
          <a:ln>
            <a:solidFill>
              <a:schemeClr val="tx1"/>
            </a:solidFill>
          </a:ln>
        </p:spPr>
      </p:pic>
    </p:spTree>
    <p:extLst>
      <p:ext uri="{BB962C8B-B14F-4D97-AF65-F5344CB8AC3E}">
        <p14:creationId xmlns:p14="http://schemas.microsoft.com/office/powerpoint/2010/main" val="82759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20552" y="1312213"/>
            <a:ext cx="6912768" cy="1231106"/>
          </a:xfrm>
          <a:prstGeom prst="rect">
            <a:avLst/>
          </a:prstGeom>
        </p:spPr>
        <p:txBody>
          <a:bodyPr wrap="square">
            <a:spAutoFit/>
          </a:bodyPr>
          <a:lstStyle/>
          <a:p>
            <a:pPr fontAlgn="base"/>
            <a:r>
              <a:rPr lang="en-CA" sz="5400" b="1" dirty="0"/>
              <a:t>T</a:t>
            </a:r>
            <a:r>
              <a:rPr lang="en-CA" sz="2000" b="1" dirty="0"/>
              <a:t>he client is not an outsider to our business. </a:t>
            </a:r>
            <a:br>
              <a:rPr lang="en-CA" sz="2000" b="1" dirty="0"/>
            </a:br>
            <a:r>
              <a:rPr lang="en-CA" sz="2000" b="1" dirty="0"/>
              <a:t>	</a:t>
            </a:r>
            <a:r>
              <a:rPr lang="en-CA" sz="2000" dirty="0"/>
              <a:t>He is part of our business.</a:t>
            </a:r>
            <a:endParaRPr lang="en-US" sz="2000" dirty="0">
              <a:ea typeface="David"/>
              <a:cs typeface="David"/>
            </a:endParaRPr>
          </a:p>
        </p:txBody>
      </p:sp>
      <p:sp>
        <p:nvSpPr>
          <p:cNvPr id="35" name="Rectangle 34"/>
          <p:cNvSpPr/>
          <p:nvPr/>
        </p:nvSpPr>
        <p:spPr>
          <a:xfrm>
            <a:off x="520552" y="2543319"/>
            <a:ext cx="6192688" cy="707886"/>
          </a:xfrm>
          <a:prstGeom prst="rect">
            <a:avLst/>
          </a:prstGeom>
        </p:spPr>
        <p:txBody>
          <a:bodyPr wrap="square">
            <a:spAutoFit/>
          </a:bodyPr>
          <a:lstStyle/>
          <a:p>
            <a:pPr fontAlgn="base"/>
            <a:r>
              <a:rPr lang="en-CA" sz="2000" b="1" dirty="0"/>
              <a:t>He is not an interruption of our work. </a:t>
            </a:r>
          </a:p>
          <a:p>
            <a:r>
              <a:rPr lang="en-CA" sz="2000" dirty="0"/>
              <a:t>	He is the purpose of it.</a:t>
            </a:r>
            <a:endParaRPr lang="en-US" sz="2000" dirty="0">
              <a:ea typeface="David"/>
              <a:cs typeface="David"/>
            </a:endParaRPr>
          </a:p>
        </p:txBody>
      </p:sp>
      <p:sp>
        <p:nvSpPr>
          <p:cNvPr id="36" name="Rectangle 35"/>
          <p:cNvSpPr/>
          <p:nvPr/>
        </p:nvSpPr>
        <p:spPr>
          <a:xfrm>
            <a:off x="520551" y="3429000"/>
            <a:ext cx="7488831" cy="707886"/>
          </a:xfrm>
          <a:prstGeom prst="rect">
            <a:avLst/>
          </a:prstGeom>
        </p:spPr>
        <p:txBody>
          <a:bodyPr wrap="square">
            <a:spAutoFit/>
          </a:bodyPr>
          <a:lstStyle/>
          <a:p>
            <a:pPr fontAlgn="base"/>
            <a:r>
              <a:rPr lang="en-CA" sz="2000" b="1" dirty="0"/>
              <a:t>We are not doing him a favour by serving him. </a:t>
            </a:r>
          </a:p>
          <a:p>
            <a:r>
              <a:rPr lang="en-CA" sz="2000" dirty="0"/>
              <a:t>	He is doing us a favour by giving us the opportunity to do so.</a:t>
            </a:r>
            <a:endParaRPr lang="en-US" sz="2000" dirty="0">
              <a:ea typeface="David"/>
              <a:cs typeface="David"/>
            </a:endParaRPr>
          </a:p>
        </p:txBody>
      </p:sp>
      <p:sp>
        <p:nvSpPr>
          <p:cNvPr id="37" name="Rectangle 36"/>
          <p:cNvSpPr/>
          <p:nvPr/>
        </p:nvSpPr>
        <p:spPr>
          <a:xfrm>
            <a:off x="520552" y="4401757"/>
            <a:ext cx="7632848" cy="1015663"/>
          </a:xfrm>
          <a:prstGeom prst="rect">
            <a:avLst/>
          </a:prstGeom>
        </p:spPr>
        <p:txBody>
          <a:bodyPr wrap="square">
            <a:spAutoFit/>
          </a:bodyPr>
          <a:lstStyle/>
          <a:p>
            <a:pPr fontAlgn="base"/>
            <a:r>
              <a:rPr lang="en-CA" sz="2000" b="1" dirty="0"/>
              <a:t>The client is not a cold statistic. </a:t>
            </a:r>
          </a:p>
          <a:p>
            <a:pPr fontAlgn="base"/>
            <a:r>
              <a:rPr lang="en-CA" sz="2000" dirty="0"/>
              <a:t>	He is a flesh and blood human being with feelings and 	emotions like our own and with biases and prejudices.</a:t>
            </a:r>
          </a:p>
        </p:txBody>
      </p:sp>
      <p:sp>
        <p:nvSpPr>
          <p:cNvPr id="38" name="Rectangle 37"/>
          <p:cNvSpPr/>
          <p:nvPr/>
        </p:nvSpPr>
        <p:spPr>
          <a:xfrm>
            <a:off x="520552" y="5540514"/>
            <a:ext cx="7488832" cy="707886"/>
          </a:xfrm>
          <a:prstGeom prst="rect">
            <a:avLst/>
          </a:prstGeom>
        </p:spPr>
        <p:txBody>
          <a:bodyPr wrap="square">
            <a:spAutoFit/>
          </a:bodyPr>
          <a:lstStyle/>
          <a:p>
            <a:pPr algn="ctr" fontAlgn="base"/>
            <a:r>
              <a:rPr lang="en-CA" sz="2000" b="1" i="1" dirty="0">
                <a:latin typeface="Palatino Linotype" panose="02040502050505030304" pitchFamily="18" charset="0"/>
              </a:rPr>
              <a:t>He is the most important visitor in our office – </a:t>
            </a:r>
          </a:p>
          <a:p>
            <a:pPr algn="ctr"/>
            <a:r>
              <a:rPr lang="en-CA" sz="2000" b="1" i="1" dirty="0">
                <a:latin typeface="Palatino Linotype" panose="02040502050505030304" pitchFamily="18" charset="0"/>
              </a:rPr>
              <a:t>whether he comes in person or by mail or over the telephone</a:t>
            </a:r>
            <a:r>
              <a:rPr lang="en-CA" sz="2000" b="1" i="1" dirty="0"/>
              <a:t>.</a:t>
            </a:r>
            <a:endParaRPr lang="en-US" sz="2000" b="1" i="1" dirty="0">
              <a:ea typeface="David"/>
              <a:cs typeface="David"/>
            </a:endParaRPr>
          </a:p>
        </p:txBody>
      </p:sp>
      <p:sp>
        <p:nvSpPr>
          <p:cNvPr id="29" name="TextBox 23"/>
          <p:cNvSpPr txBox="1">
            <a:spLocks noChangeArrowheads="1"/>
          </p:cNvSpPr>
          <p:nvPr/>
        </p:nvSpPr>
        <p:spPr bwMode="auto">
          <a:xfrm>
            <a:off x="2332348" y="703393"/>
            <a:ext cx="3505200" cy="584775"/>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CA" sz="3200" b="1" dirty="0">
                <a:ln w="10160">
                  <a:solidFill>
                    <a:schemeClr val="accent5"/>
                  </a:solidFill>
                  <a:prstDash val="solid"/>
                </a:ln>
                <a:solidFill>
                  <a:schemeClr val="bg2">
                    <a:lumMod val="25000"/>
                  </a:schemeClr>
                </a:solidFill>
                <a:effectLst>
                  <a:outerShdw blurRad="38100" dist="22860" dir="5400000" algn="tl" rotWithShape="0">
                    <a:srgbClr val="000000">
                      <a:alpha val="30000"/>
                    </a:srgbClr>
                  </a:outerShdw>
                </a:effectLst>
                <a:latin typeface="+mj-lt"/>
                <a:ea typeface="David"/>
                <a:cs typeface="David"/>
              </a:rPr>
              <a:t>The Client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331" r="10569"/>
          <a:stretch/>
        </p:blipFill>
        <p:spPr>
          <a:xfrm>
            <a:off x="5773271" y="1772816"/>
            <a:ext cx="2380129" cy="1864590"/>
          </a:xfrm>
          <a:prstGeom prst="rect">
            <a:avLst/>
          </a:prstGeom>
        </p:spPr>
      </p:pic>
    </p:spTree>
    <p:extLst>
      <p:ext uri="{BB962C8B-B14F-4D97-AF65-F5344CB8AC3E}">
        <p14:creationId xmlns:p14="http://schemas.microsoft.com/office/powerpoint/2010/main" val="42422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267936" y="980728"/>
            <a:ext cx="8229600" cy="2160240"/>
          </a:xfrm>
        </p:spPr>
        <p:txBody>
          <a:bodyPr>
            <a:normAutofit/>
          </a:bodyPr>
          <a:lstStyle/>
          <a:p>
            <a:r>
              <a:rPr lang="en-CA" sz="2400" dirty="0"/>
              <a:t>8 full time staff members work within the </a:t>
            </a:r>
            <a:r>
              <a:rPr lang="en-CA" dirty="0"/>
              <a:t>North East Alberta </a:t>
            </a:r>
            <a:r>
              <a:rPr lang="en-CA" sz="2400" dirty="0"/>
              <a:t>region to continuously engage with individuals seeking apprenticeship opportunities, employers seeking engagement of apprentices, Alberta Industry Training, training centers, and the Indigenous communities. </a:t>
            </a:r>
          </a:p>
        </p:txBody>
      </p:sp>
      <p:sp>
        <p:nvSpPr>
          <p:cNvPr id="5" name="Content Placeholder 1"/>
          <p:cNvSpPr txBox="1">
            <a:spLocks/>
          </p:cNvSpPr>
          <p:nvPr/>
        </p:nvSpPr>
        <p:spPr>
          <a:xfrm>
            <a:off x="267936" y="2636911"/>
            <a:ext cx="3872016" cy="40324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CA" sz="2400" dirty="0"/>
          </a:p>
          <a:p>
            <a:r>
              <a:rPr lang="en-CA" sz="2400" dirty="0"/>
              <a:t>NEAAI staff share apprenticeship information. </a:t>
            </a:r>
          </a:p>
          <a:p>
            <a:r>
              <a:rPr lang="en-CA" sz="2400" dirty="0"/>
              <a:t>Services can be provided to anyone seeking information.</a:t>
            </a:r>
          </a:p>
        </p:txBody>
      </p:sp>
      <p:sp>
        <p:nvSpPr>
          <p:cNvPr id="7" name="Title 2"/>
          <p:cNvSpPr txBox="1">
            <a:spLocks/>
          </p:cNvSpPr>
          <p:nvPr/>
        </p:nvSpPr>
        <p:spPr>
          <a:xfrm>
            <a:off x="827584" y="188640"/>
            <a:ext cx="7467600" cy="850106"/>
          </a:xfrm>
          <a:prstGeom prst="rect">
            <a:avLst/>
          </a:prstGeom>
        </p:spPr>
        <p:txBody>
          <a:bodyPr>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n-CA" sz="3200" b="1" dirty="0"/>
              <a:t>NEAAI STAFFING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2852937"/>
            <a:ext cx="4536504" cy="3240360"/>
          </a:xfrm>
          <a:prstGeom prst="rect">
            <a:avLst/>
          </a:prstGeom>
        </p:spPr>
      </p:pic>
    </p:spTree>
    <p:extLst>
      <p:ext uri="{BB962C8B-B14F-4D97-AF65-F5344CB8AC3E}">
        <p14:creationId xmlns:p14="http://schemas.microsoft.com/office/powerpoint/2010/main" val="412817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4531</TotalTime>
  <Words>1861</Words>
  <Application>Microsoft Office PowerPoint</Application>
  <PresentationFormat>On-screen Show (4:3)</PresentationFormat>
  <Paragraphs>350</Paragraphs>
  <Slides>25</Slides>
  <Notes>25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Andy</vt:lpstr>
      <vt:lpstr>Arial</vt:lpstr>
      <vt:lpstr>Calibri</vt:lpstr>
      <vt:lpstr>Cambria</vt:lpstr>
      <vt:lpstr>Palatino Linotype</vt:lpstr>
      <vt:lpstr>Times New Roman</vt:lpstr>
      <vt:lpstr>Verdana</vt:lpstr>
      <vt:lpstr>Wingdings</vt:lpstr>
      <vt:lpstr>Adjacency</vt:lpstr>
      <vt:lpstr>Acrobat Document</vt:lpstr>
      <vt:lpstr>PowerPoint Presentation</vt:lpstr>
      <vt:lpstr>PowerPoint Presentation</vt:lpstr>
      <vt:lpstr>PowerPoint Presentation</vt:lpstr>
      <vt:lpstr>History, est. 2013</vt:lpstr>
      <vt:lpstr>PowerPoint Presentation</vt:lpstr>
      <vt:lpstr>PowerPoint Presentation</vt:lpstr>
      <vt:lpstr>PowerPoint Presentation</vt:lpstr>
      <vt:lpstr>PowerPoint Presentation</vt:lpstr>
      <vt:lpstr>PowerPoint Presentation</vt:lpstr>
      <vt:lpstr>ON-GOING TUTORING SUPPORTS</vt:lpstr>
      <vt:lpstr>PowerPoint Presentation</vt:lpstr>
      <vt:lpstr>PowerPoint Presentation</vt:lpstr>
      <vt:lpstr>Tiny Homes Project est. Aug 2016 </vt:lpstr>
      <vt:lpstr>“Innovation, Collaboration, and Coordination”</vt:lpstr>
      <vt:lpstr>PowerPoint Presentation</vt:lpstr>
      <vt:lpstr>PowerPoint Presentation</vt:lpstr>
      <vt:lpstr>PowerPoint Presentation</vt:lpstr>
      <vt:lpstr>What do we offer to the Employer?</vt:lpstr>
      <vt:lpstr>CURRENT NEAAI STATS:</vt:lpstr>
      <vt:lpstr>NEAAI Initiatives</vt:lpstr>
      <vt:lpstr>Success Stories</vt:lpstr>
      <vt:lpstr>PowerPoint Presentation</vt:lpstr>
      <vt:lpstr>PowerPoint Presentation</vt:lpstr>
      <vt:lpstr>CONTACT INFORMATION</vt:lpstr>
      <vt:lpstr>STAKEHOLDERS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N.E.A.A.I</dc:title>
  <dc:creator>Nicolle Griffith</dc:creator>
  <cp:lastModifiedBy>Jan Robinson</cp:lastModifiedBy>
  <cp:revision>93</cp:revision>
  <cp:lastPrinted>2017-12-04T16:26:07Z</cp:lastPrinted>
  <dcterms:created xsi:type="dcterms:W3CDTF">2017-10-11T16:12:58Z</dcterms:created>
  <dcterms:modified xsi:type="dcterms:W3CDTF">2019-06-23T20:47:38Z</dcterms:modified>
</cp:coreProperties>
</file>