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9" r:id="rId4"/>
    <p:sldId id="261" r:id="rId5"/>
    <p:sldId id="270" r:id="rId6"/>
    <p:sldId id="262" r:id="rId7"/>
    <p:sldId id="263" r:id="rId8"/>
    <p:sldId id="26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71" r:id="rId20"/>
    <p:sldId id="264" r:id="rId21"/>
    <p:sldId id="269" r:id="rId22"/>
    <p:sldId id="267" r:id="rId23"/>
    <p:sldId id="282" r:id="rId24"/>
    <p:sldId id="283" r:id="rId25"/>
    <p:sldId id="268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27181-37AC-4DA4-BA7B-A01D8AFDCB78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F7E42-6203-4A63-8B1A-6CCB0821C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036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acity.com/nanodegre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lynda.com/learning-paths" TargetMode="External"/><Relationship Id="rId5" Type="http://schemas.openxmlformats.org/officeDocument/2006/relationships/hyperlink" Target="http://blog.edx.org/micromasters" TargetMode="External"/><Relationship Id="rId4" Type="http://schemas.openxmlformats.org/officeDocument/2006/relationships/hyperlink" Target="https://www.coursera.org/featured/top_specializations_locale_en_os_web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387C3-B386-478E-91D8-D309407059C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69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</a:t>
            </a:r>
            <a:r>
              <a:rPr lang="en-US" baseline="0" dirty="0"/>
              <a:t> currently working with ESDC on research that we hope will allow this approach to be operationalized</a:t>
            </a:r>
            <a:r>
              <a:rPr lang="mr-IN" baseline="0" dirty="0"/>
              <a:t>…</a:t>
            </a:r>
            <a:r>
              <a:rPr lang="en-CA" baseline="0" dirty="0"/>
              <a:t> using current open technologies to KEEP it up to date, and relate the various components to each other, to particular skills and competencies, and to occupations and industries in a coherent way that can be kept up to date in REAL TIME</a:t>
            </a:r>
            <a:r>
              <a:rPr lang="mr-IN" baseline="0" dirty="0"/>
              <a:t>…</a:t>
            </a:r>
            <a:r>
              <a:rPr lang="en-CA" baseline="0" dirty="0"/>
              <a:t> early days yet (we only signed the contract last week) </a:t>
            </a:r>
            <a:r>
              <a:rPr lang="mr-IN" baseline="0" dirty="0"/>
              <a:t>…</a:t>
            </a:r>
            <a:r>
              <a:rPr lang="en-CA" baseline="0" dirty="0"/>
              <a:t> but it’s a start</a:t>
            </a:r>
            <a:r>
              <a:rPr lang="mr-IN" baseline="0" dirty="0"/>
              <a:t>…</a:t>
            </a:r>
            <a:r>
              <a:rPr lang="en-CA" baseline="0" dirty="0"/>
              <a:t> </a:t>
            </a:r>
          </a:p>
          <a:p>
            <a:endParaRPr lang="en-CA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1BA0C-5E43-7F40-94EB-316DFBB448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57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Whoa</a:t>
            </a:r>
            <a:r>
              <a:rPr lang="is-IS" dirty="0"/>
              <a:t>…..</a:t>
            </a:r>
          </a:p>
          <a:p>
            <a:endParaRPr lang="is-IS" dirty="0"/>
          </a:p>
          <a:p>
            <a:r>
              <a:rPr lang="is-IS" dirty="0"/>
              <a:t>So</a:t>
            </a:r>
            <a:r>
              <a:rPr lang="is-IS" baseline="0" dirty="0"/>
              <a:t> things are changing....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</a:t>
            </a:r>
            <a:r>
              <a:rPr lang="mr-IN" baseline="0" dirty="0"/>
              <a:t>…</a:t>
            </a:r>
            <a:r>
              <a:rPr lang="en-CA" baseline="0" dirty="0"/>
              <a:t> you may have noticed that there’s not a lot of </a:t>
            </a:r>
            <a:r>
              <a:rPr lang="en-CA" baseline="0" dirty="0" err="1"/>
              <a:t>CanCon</a:t>
            </a:r>
            <a:r>
              <a:rPr lang="en-CA" baseline="0" dirty="0"/>
              <a:t> in that presentation</a:t>
            </a:r>
            <a:r>
              <a:rPr lang="mr-IN" baseline="0" dirty="0"/>
              <a:t>…</a:t>
            </a:r>
            <a:r>
              <a:rPr lang="en-CA" baseline="0" dirty="0"/>
              <a:t> and that’s worrying</a:t>
            </a:r>
            <a:r>
              <a:rPr lang="mr-IN" baseline="0" dirty="0"/>
              <a:t>…</a:t>
            </a:r>
            <a:r>
              <a:rPr lang="en-CA" baseline="0" dirty="0"/>
              <a:t> so we’re trying to fix that</a:t>
            </a:r>
            <a:r>
              <a:rPr lang="mr-IN" baseline="0" dirty="0"/>
              <a:t>…</a:t>
            </a:r>
            <a:r>
              <a:rPr lang="en-CA" baseline="0" dirty="0"/>
              <a:t> </a:t>
            </a:r>
            <a:endParaRPr lang="is-I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1F32-7092-DD46-B073-5612C21FA4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626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387C3-B386-478E-91D8-D309407059C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847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87C3-B386-478E-91D8-D309407059C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419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5363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387C3-B386-478E-91D8-D309407059C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5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Globalization</a:t>
            </a:r>
          </a:p>
          <a:p>
            <a:r>
              <a:rPr lang="en-CA" dirty="0"/>
              <a:t>3D Printing</a:t>
            </a:r>
          </a:p>
          <a:p>
            <a:r>
              <a:rPr lang="en-CA" dirty="0"/>
              <a:t>Changes in materials</a:t>
            </a:r>
          </a:p>
          <a:p>
            <a:r>
              <a:rPr lang="en-CA" dirty="0"/>
              <a:t>Changes in processes</a:t>
            </a:r>
          </a:p>
          <a:p>
            <a:r>
              <a:rPr lang="en-CA" dirty="0"/>
              <a:t>Breakdowns in the silos between trades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F7E42-6203-4A63-8B1A-6CCB0821CD7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56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in yesterday’s Globe, by my colleague and collaborator Janet Lane from Canada West Foundation – excellent article, and I urge you to read it if you haven’t already. </a:t>
            </a:r>
          </a:p>
        </p:txBody>
      </p:sp>
    </p:spTree>
    <p:extLst>
      <p:ext uri="{BB962C8B-B14F-4D97-AF65-F5344CB8AC3E}">
        <p14:creationId xmlns:p14="http://schemas.microsoft.com/office/powerpoint/2010/main" val="246984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robots are coming</a:t>
            </a: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AI, machine learning, automation are going to impact ALL of our jobs, one way or another,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the credential you got a few years ago (or if you’re like me, with a business degree that I got before desktop computers were a thing</a:t>
            </a:r>
            <a:r>
              <a:rPr lang="mr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isn’t much of an indicator of what you can do. </a:t>
            </a:r>
          </a:p>
          <a:p>
            <a:pPr eaLnBrk="1" hangingPunct="1">
              <a:spcBef>
                <a:spcPct val="0"/>
              </a:spcBef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 lot of people are going to be displaced who don’t even have out-dated credentials to fall back on</a:t>
            </a:r>
            <a:r>
              <a:rPr lang="mr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WHAT CAN BUSINESSES AND INDIVIDUALS DO? </a:t>
            </a:r>
          </a:p>
          <a:p>
            <a:pPr eaLnBrk="1" hangingPunct="1">
              <a:spcBef>
                <a:spcPct val="0"/>
              </a:spcBef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1C058EA9-2EB9-2B44-ACE6-E2011A72D621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8172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traditional ways of looking at work and filling positions aren’t the best fit for this new reality</a:t>
            </a:r>
            <a:r>
              <a:rPr lang="mr-IN" baseline="0" dirty="0"/>
              <a:t>…</a:t>
            </a:r>
            <a:r>
              <a:rPr lang="en-CA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1BA0C-5E43-7F40-94EB-316DFBB448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last 2-3 years,  new shorter, less-expensive pathways to employment and learning have launched: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Nanodegrees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Udacity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CA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 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Specializations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CA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 </a:t>
            </a:r>
            <a:r>
              <a:rPr lang="en-C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MicroMasters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edX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CA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 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Learning Paths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Lynda.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1BA0C-5E43-7F40-94EB-316DFBB448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9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dirty="0">
                <a:latin typeface="Calibri" charset="0"/>
              </a:rPr>
              <a:t>These sorts of</a:t>
            </a:r>
            <a:r>
              <a:rPr lang="en-CA" baseline="0" dirty="0">
                <a:latin typeface="Calibri" charset="0"/>
              </a:rPr>
              <a:t> micro-credentials are enabled by technology like Open Badges </a:t>
            </a:r>
            <a:r>
              <a:rPr lang="mr-IN" baseline="0" dirty="0">
                <a:latin typeface="Calibri" charset="0"/>
              </a:rPr>
              <a:t>…</a:t>
            </a:r>
            <a:r>
              <a:rPr lang="en-CA" baseline="0" dirty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7F3C3D10-0148-5E4D-A0B4-0E6ACE6254BB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9487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Lumina Foundation,</a:t>
            </a:r>
            <a:r>
              <a:rPr lang="en-US" baseline="0" dirty="0"/>
              <a:t> through their sponsorship of the Credential Engine, is seeking to create a level  playing field that will allow credentials to be compared on the basis of skills and competencies embodied by the credential.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1BA0C-5E43-7F40-94EB-316DFBB448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7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Godzilla</a:t>
            </a:r>
            <a:r>
              <a:rPr lang="mr-IN" dirty="0"/>
              <a:t>…</a:t>
            </a:r>
            <a:r>
              <a:rPr lang="en-CA" dirty="0" err="1"/>
              <a:t>er</a:t>
            </a:r>
            <a:r>
              <a:rPr lang="mr-IN" dirty="0"/>
              <a:t>…</a:t>
            </a:r>
            <a:r>
              <a:rPr lang="en-CA" dirty="0"/>
              <a:t> </a:t>
            </a:r>
            <a:r>
              <a:rPr lang="en-US" dirty="0"/>
              <a:t>Google </a:t>
            </a:r>
            <a:r>
              <a:rPr lang="mr-IN" dirty="0"/>
              <a:t>…</a:t>
            </a:r>
            <a:r>
              <a:rPr lang="en-CA" dirty="0"/>
              <a:t> has said that it views traditional</a:t>
            </a:r>
            <a:r>
              <a:rPr lang="en-CA" baseline="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degrees as “worthless as a criteria for hiring”</a:t>
            </a:r>
            <a:r>
              <a:rPr lang="en-CA" dirty="0">
                <a:effectLst/>
              </a:rPr>
              <a:t> </a:t>
            </a:r>
            <a:r>
              <a:rPr lang="mr-IN" dirty="0">
                <a:effectLst/>
              </a:rPr>
              <a:t>…</a:t>
            </a:r>
            <a:r>
              <a:rPr lang="en-CA" dirty="0">
                <a:effectLst/>
              </a:rPr>
              <a:t> and are</a:t>
            </a:r>
            <a:r>
              <a:rPr lang="en-CA" baseline="0" dirty="0">
                <a:effectLst/>
              </a:rPr>
              <a:t> now making their hiring decisions based on competencies and portfolios.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1BA0C-5E43-7F40-94EB-316DFBB448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93E2-A1D7-43DC-B66F-63E8A4B72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E65BA-7366-45AD-8D2E-353770372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E6BD-D62D-455D-8338-78878433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60DC0-98A1-445E-9675-352A874E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DF661-55B0-46D4-B808-B348E8ED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01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6E93-50CF-40EE-911B-AFD9EDCB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48C9B-3C3C-4A7A-982D-8F59C1152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A3F28-4CE5-45C2-AB9A-8A97FF04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63BCA-9DDB-4F8C-AE6A-DBEB4587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FFFA2-E7D6-4915-81E2-4E02F165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59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F6854-AF1A-4447-BB63-4F3138439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EF502-B788-497C-AC82-BAB079A2D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7C7A4-B0DC-4BB7-9A29-DB40FD04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33F9D-27DB-4B50-84F8-F66A4213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9A9CA-CD4C-4D33-A287-BE8AEAC1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44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95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59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6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5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8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95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2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C70E-7181-4F91-8AD1-4153269F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A465B-03DC-4251-858C-D76BB2DD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F5A4-A41F-41C0-9DD7-9CEDDA5E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2548F-2796-4FE4-B3F8-A01CA348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92391-5766-4AE2-886B-64B128B6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944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3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52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80A0-F203-4290-A962-28DC0754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83B0E-0A79-427B-8C21-051C74CB8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D39E-27D1-4E98-9393-2B98C5AC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674A1-E7DF-4FCB-874E-550B24C4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81944-8C0F-49D3-87F7-84A0EFDF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970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0FCE-5B35-49CE-BC9A-6DF214E4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97BB-044C-4484-A963-E0E4CEE9E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1F60B-0AE6-4DBF-B676-36D23CB52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62267-1778-4D95-9ED4-9018B09C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2A2DE-AAF9-4F01-905F-2759A779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3D95B-AF8A-49D8-BC64-AAA768DC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41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C56F-C479-4762-934F-F5238BBF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8C54F-E855-4F2D-B23E-0648E61C5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E3A60-98F8-4A44-AEDB-5F6248E6B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1D275-0FD3-4402-8A6D-939D27337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E4304-DEA6-431B-8334-DD149188F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3CA42-6FD1-454A-91EC-3C1E8686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3093D-28AF-4EE3-AD4A-9F20B5B3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6FA01-7AA3-4D0A-A277-03D0E4EC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804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8059-CC76-4968-BA54-10B2E279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6F00C-B097-4AF5-B04C-27B26F53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460DC-2C79-4C94-A458-740C7F82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23C29-F3B6-49D2-BF61-5B94C4FC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42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19E0C-3604-4DE4-A1C2-3EEADDBE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F56EF-72F2-4CC1-B610-BABFBEC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087FF-EAA5-4A35-A846-DB3C0DA4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30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CEBF-AF43-45A1-B82D-C9EE953C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FD7B1-8352-412D-8007-B2FECA722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305EB-14FA-4713-9384-D02CAE9E5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E29CB-25F7-4A61-848F-D4379B43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ABD32-E05B-4442-874B-0731572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9C149-88D4-477F-96CB-1D23F900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72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B4B6-D8DF-4F76-97DE-43A28EC9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1F241-D2B6-4E95-8A14-7FC0C054B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C0FF3-6790-49E1-91FE-0A0A21327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3615B-8654-427A-A4BA-38634256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446C3-7501-4519-A63E-C1D156D0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58AAC-030E-4A29-920D-54866C9A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49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9A95C-3ECD-4171-96BA-61CDA2C9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4346-204D-4701-9279-C9DD2319F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44BA6-C276-404A-B651-9AB89B318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11DE-FB83-4353-BFB0-3A7E0C7D377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1C-D52B-4D26-B054-08F6A11DF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FA099-FC54-41E3-85A5-D47EF3A88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E5FA-9281-4896-BA8A-95628AD33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91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eff@griffiths-sheppard.com" TargetMode="External"/><Relationship Id="rId4" Type="http://schemas.openxmlformats.org/officeDocument/2006/relationships/hyperlink" Target="mailto:lane@cwf.ca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613210" y="518393"/>
            <a:ext cx="4252332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A few new tools </a:t>
            </a:r>
          </a:p>
          <a:p>
            <a:r>
              <a:rPr lang="en-US" sz="4800" dirty="0">
                <a:solidFill>
                  <a:schemeClr val="bg1"/>
                </a:solidFill>
              </a:rPr>
              <a:t>for the Career </a:t>
            </a:r>
          </a:p>
          <a:p>
            <a:r>
              <a:rPr lang="en-US" sz="4800" dirty="0">
                <a:solidFill>
                  <a:schemeClr val="bg1"/>
                </a:solidFill>
              </a:rPr>
              <a:t>Development </a:t>
            </a:r>
          </a:p>
          <a:p>
            <a:r>
              <a:rPr lang="en-US" sz="4800" dirty="0">
                <a:solidFill>
                  <a:schemeClr val="bg1"/>
                </a:solidFill>
              </a:rPr>
              <a:t>Professional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D8BC5E-6B45-4FE6-A386-7A4170CAC153}"/>
              </a:ext>
            </a:extLst>
          </p:cNvPr>
          <p:cNvSpPr txBox="1"/>
          <p:nvPr/>
        </p:nvSpPr>
        <p:spPr>
          <a:xfrm>
            <a:off x="1613210" y="3424386"/>
            <a:ext cx="36910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ACDC </a:t>
            </a:r>
          </a:p>
          <a:p>
            <a:r>
              <a:rPr lang="en-CA" sz="3200" dirty="0">
                <a:solidFill>
                  <a:schemeClr val="bg1"/>
                </a:solidFill>
              </a:rPr>
              <a:t>May 2, 2018</a:t>
            </a:r>
          </a:p>
          <a:p>
            <a:endParaRPr lang="en-CA" sz="3200" dirty="0">
              <a:solidFill>
                <a:schemeClr val="bg1"/>
              </a:solidFill>
            </a:endParaRPr>
          </a:p>
          <a:p>
            <a:r>
              <a:rPr lang="en-CA" sz="3200" dirty="0">
                <a:solidFill>
                  <a:schemeClr val="bg1"/>
                </a:solidFill>
              </a:rPr>
              <a:t>Jeff Griffiths</a:t>
            </a:r>
          </a:p>
          <a:p>
            <a:r>
              <a:rPr lang="en-CA" sz="3200" dirty="0">
                <a:solidFill>
                  <a:schemeClr val="bg1"/>
                </a:solidFill>
              </a:rPr>
              <a:t>Janet Lane</a:t>
            </a:r>
          </a:p>
        </p:txBody>
      </p:sp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.bjsyMjM0MTA7ajsxNzQ2MjsxMjAwOzMyODs0Mz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78" y="1153557"/>
            <a:ext cx="4249772" cy="4249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0373" y="427226"/>
            <a:ext cx="80601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OHHH NOOOO!!!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WE’RE DOOMED!!!!!</a:t>
            </a:r>
          </a:p>
        </p:txBody>
      </p:sp>
    </p:spTree>
    <p:extLst>
      <p:ext uri="{BB962C8B-B14F-4D97-AF65-F5344CB8AC3E}">
        <p14:creationId xmlns:p14="http://schemas.microsoft.com/office/powerpoint/2010/main" val="78121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13 at 5.25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59" y="1067073"/>
            <a:ext cx="3323988" cy="1020235"/>
          </a:xfrm>
          <a:prstGeom prst="rect">
            <a:avLst/>
          </a:prstGeom>
        </p:spPr>
      </p:pic>
      <p:pic>
        <p:nvPicPr>
          <p:cNvPr id="4" name="Picture 3" descr="edx-logo-hea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09" y="3867842"/>
            <a:ext cx="1508819" cy="762521"/>
          </a:xfrm>
          <a:prstGeom prst="rect">
            <a:avLst/>
          </a:prstGeom>
        </p:spPr>
      </p:pic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92" y="2358146"/>
            <a:ext cx="1675317" cy="1675317"/>
          </a:xfrm>
          <a:prstGeom prst="rect">
            <a:avLst/>
          </a:prstGeom>
        </p:spPr>
      </p:pic>
      <p:pic>
        <p:nvPicPr>
          <p:cNvPr id="6" name="Picture 5" descr="Screen Shot 2017-10-13 at 5.31.3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03" y="4423834"/>
            <a:ext cx="3206015" cy="992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6709" y="1067074"/>
            <a:ext cx="2852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Faster, cheaper “micro learning” </a:t>
            </a:r>
          </a:p>
        </p:txBody>
      </p:sp>
    </p:spTree>
    <p:extLst>
      <p:ext uri="{BB962C8B-B14F-4D97-AF65-F5344CB8AC3E}">
        <p14:creationId xmlns:p14="http://schemas.microsoft.com/office/powerpoint/2010/main" val="350195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" descr="iu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899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umina-found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67" y="1253067"/>
            <a:ext cx="4775200" cy="1498600"/>
          </a:xfrm>
          <a:prstGeom prst="rect">
            <a:avLst/>
          </a:prstGeom>
        </p:spPr>
      </p:pic>
      <p:pic>
        <p:nvPicPr>
          <p:cNvPr id="6" name="Picture 5" descr="Screen Shot 2017-10-13 at 5.48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84" y="3556002"/>
            <a:ext cx="6160136" cy="23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1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13 at 5.43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77" y="1954193"/>
            <a:ext cx="6983767" cy="258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8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13 at 7.56.37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46" y="921491"/>
            <a:ext cx="6918505" cy="2498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6742" y="3419839"/>
            <a:ext cx="762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Career Handbook </a:t>
            </a:r>
          </a:p>
        </p:txBody>
      </p:sp>
    </p:spTree>
    <p:extLst>
      <p:ext uri="{BB962C8B-B14F-4D97-AF65-F5344CB8AC3E}">
        <p14:creationId xmlns:p14="http://schemas.microsoft.com/office/powerpoint/2010/main" val="366793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FFDFF-E3C6-0541-92D4-139AF156F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65" y="1001182"/>
            <a:ext cx="4212167" cy="419584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DAFCDF-A2F5-7742-BC8C-AE1E34EC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33" y="1001182"/>
            <a:ext cx="5020733" cy="4351338"/>
          </a:xfrm>
        </p:spPr>
        <p:txBody>
          <a:bodyPr/>
          <a:lstStyle/>
          <a:p>
            <a:r>
              <a:rPr lang="en-US" dirty="0"/>
              <a:t>“Clearer Signals” </a:t>
            </a:r>
          </a:p>
          <a:p>
            <a:endParaRPr lang="en-US" dirty="0"/>
          </a:p>
          <a:p>
            <a:r>
              <a:rPr lang="en-US" dirty="0"/>
              <a:t>Talent Pipeline Management Project</a:t>
            </a:r>
          </a:p>
          <a:p>
            <a:endParaRPr lang="en-US" dirty="0"/>
          </a:p>
          <a:p>
            <a:r>
              <a:rPr lang="en-US" dirty="0"/>
              <a:t>“Employer Academies”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41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llarphotoclub_830015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4" y="654880"/>
            <a:ext cx="7257772" cy="54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09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3D3756-C58E-4F58-B7C4-0C42C6E18F54}"/>
              </a:ext>
            </a:extLst>
          </p:cNvPr>
          <p:cNvSpPr txBox="1"/>
          <p:nvPr/>
        </p:nvSpPr>
        <p:spPr>
          <a:xfrm>
            <a:off x="-145685" y="1627719"/>
            <a:ext cx="12015020" cy="226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07000"/>
              </a:lnSpc>
              <a:spcAft>
                <a:spcPts val="0"/>
              </a:spcAft>
            </a:pPr>
            <a:r>
              <a:rPr lang="en-CA" sz="6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you don’t know why you’d hire you, neither will they.”</a:t>
            </a:r>
            <a:endParaRPr lang="en-CA" sz="4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2D483-FC19-45E4-8625-293E649B0667}"/>
              </a:ext>
            </a:extLst>
          </p:cNvPr>
          <p:cNvSpPr txBox="1"/>
          <p:nvPr/>
        </p:nvSpPr>
        <p:spPr>
          <a:xfrm>
            <a:off x="323385" y="5029200"/>
            <a:ext cx="326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Frank Sonnenberg, author – quoted in The Perch today</a:t>
            </a:r>
          </a:p>
        </p:txBody>
      </p:sp>
    </p:spTree>
    <p:extLst>
      <p:ext uri="{BB962C8B-B14F-4D97-AF65-F5344CB8AC3E}">
        <p14:creationId xmlns:p14="http://schemas.microsoft.com/office/powerpoint/2010/main" val="3723535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BCCA9-0CB0-4816-B655-07A65FEF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38" y="-106916"/>
            <a:ext cx="11360889" cy="7199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1568" rIns="0" bIns="10632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tag Medium"/>
              </a:rPr>
              <a:t>Research project aims to launch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tag Medium"/>
              </a:rPr>
              <a:t>oilpatch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tag Medium"/>
              </a:rPr>
              <a:t> professionals on fresh career paths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Program sets aside the old-fashioned resume to focus on what people really know, can do and understand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Open Sans"/>
              </a:rPr>
              <a:t>Tony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545454"/>
                </a:solidFill>
                <a:effectLst/>
                <a:latin typeface="Open Sans"/>
              </a:rPr>
              <a:t>Seskus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Open Sans"/>
              </a:rPr>
              <a:t> · CBC News · Posted: May 02, 2018 4:00 AM ET | Last Updated: 8 hours ago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6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Open Sans"/>
              </a:rPr>
              <a:t>Many offices in downtown Calgary emptied out when the economy turned sour. </a:t>
            </a:r>
            <a:r>
              <a:rPr lang="en-CA" sz="1400" dirty="0"/>
              <a:t> Now a new research project aims to help </a:t>
            </a:r>
            <a:r>
              <a:rPr lang="en-CA" sz="1400" dirty="0" err="1"/>
              <a:t>oilpatch</a:t>
            </a:r>
            <a:r>
              <a:rPr lang="en-CA" sz="1400" dirty="0"/>
              <a:t> professionals find new careers. (Leslie Kramer/CBC)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Open Sans"/>
              </a:rPr>
              <a:t>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 </a:t>
            </a:r>
          </a:p>
        </p:txBody>
      </p:sp>
      <p:pic>
        <p:nvPicPr>
          <p:cNvPr id="2050" name="Picture 2" descr="https://i.cbc.ca/1.4174893.1522946743!/fileImage/httpImage/image.jpg_gen/derivatives/16x9_780/calgary-downtown-skyline.jpg">
            <a:extLst>
              <a:ext uri="{FF2B5EF4-FFF2-40B4-BE49-F238E27FC236}">
                <a16:creationId xmlns:a16="http://schemas.microsoft.com/office/drawing/2014/main" id="{1EB4AF64-3D76-4C6D-8043-A1660457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3" y="2434504"/>
            <a:ext cx="6266461" cy="35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5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836A7D-DFE7-4706-B0BC-7D03B403ADB1}"/>
              </a:ext>
            </a:extLst>
          </p:cNvPr>
          <p:cNvSpPr/>
          <p:nvPr/>
        </p:nvSpPr>
        <p:spPr>
          <a:xfrm>
            <a:off x="333632" y="247135"/>
            <a:ext cx="115782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Salesmanship					Thinking outside the box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	Belief in your ability to succeed		Tenacity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			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Risk Taking			Vision		Motivation	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Creativity		Valuing opportunities			Perseverance				</a:t>
            </a:r>
          </a:p>
          <a:p>
            <a:r>
              <a:rPr lang="en-US" sz="3200" dirty="0">
                <a:solidFill>
                  <a:schemeClr val="bg1"/>
                </a:solidFill>
              </a:rPr>
              <a:t>	Mobilizing resources			Coping with ambiguity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	</a:t>
            </a:r>
          </a:p>
          <a:p>
            <a:r>
              <a:rPr lang="en-US" sz="3200" dirty="0">
                <a:solidFill>
                  <a:schemeClr val="bg1"/>
                </a:solidFill>
              </a:rPr>
              <a:t>Learning from experience 		Working with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D29AF-78FE-44C7-A9F4-23C194E50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4" y="574196"/>
            <a:ext cx="1899472" cy="1285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AFBAA-C949-480E-8283-A9D7780DE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44" y="2303920"/>
            <a:ext cx="5462394" cy="718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1E62D6-8EF4-4F45-821D-3BA246462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76" y="3567526"/>
            <a:ext cx="3219450" cy="1304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3B1127-5548-4447-AA16-8228255468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7" y="3799302"/>
            <a:ext cx="1496434" cy="2235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ACBE5-EB4E-4A3D-B5D8-6AA74D686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36" y="3947434"/>
            <a:ext cx="2186896" cy="673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090E0C-96C7-452D-A1D5-DBC60A033D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68" y="5457533"/>
            <a:ext cx="5214432" cy="564310"/>
          </a:xfrm>
          <a:prstGeom prst="rect">
            <a:avLst/>
          </a:prstGeom>
        </p:spPr>
      </p:pic>
      <p:pic>
        <p:nvPicPr>
          <p:cNvPr id="10" name="65C36DD6-297C-4DD3-A0E4-1CB0634BB31F" descr="46DCB78B-EA5D-466D-A9E2-47E6A408F014@localdomain">
            <a:extLst>
              <a:ext uri="{FF2B5EF4-FFF2-40B4-BE49-F238E27FC236}">
                <a16:creationId xmlns:a16="http://schemas.microsoft.com/office/drawing/2014/main" id="{FC85411F-6521-4457-90C5-75C3B34F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06" y="522203"/>
            <a:ext cx="5121170" cy="144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320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000" y="583820"/>
            <a:ext cx="7920000" cy="5220000"/>
          </a:xfrm>
          <a:solidFill>
            <a:schemeClr val="bg1"/>
          </a:solidFill>
          <a:effectLst>
            <a:outerShdw blurRad="101600" dir="2460000" sx="101000" sy="101000" algn="tl" rotWithShape="0">
              <a:prstClr val="black">
                <a:alpha val="11000"/>
              </a:prstClr>
            </a:outerShdw>
          </a:effectLst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Charts here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  <p:pic>
        <p:nvPicPr>
          <p:cNvPr id="4098" name="Picture 2" descr="Image result for images coal hanna Alberta">
            <a:extLst>
              <a:ext uri="{FF2B5EF4-FFF2-40B4-BE49-F238E27FC236}">
                <a16:creationId xmlns:a16="http://schemas.microsoft.com/office/drawing/2014/main" id="{EC935FE0-FF45-47E9-B5AE-44D88E63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095500"/>
            <a:ext cx="714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AB612-E4FB-5E4A-95BB-B80DB0786A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72E95-A993-6542-89D4-EFEC9D68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37" y="565427"/>
            <a:ext cx="11042195" cy="58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3D3756-C58E-4F58-B7C4-0C42C6E18F54}"/>
              </a:ext>
            </a:extLst>
          </p:cNvPr>
          <p:cNvSpPr txBox="1"/>
          <p:nvPr/>
        </p:nvSpPr>
        <p:spPr>
          <a:xfrm>
            <a:off x="88490" y="501446"/>
            <a:ext cx="12015020" cy="4801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07000"/>
              </a:lnSpc>
              <a:spcAft>
                <a:spcPts val="0"/>
              </a:spcAft>
            </a:pPr>
            <a:r>
              <a:rPr lang="en-CA" sz="6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</a:p>
          <a:p>
            <a:pPr marL="1028700" lvl="1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all this help you as you work today and in the future?		   </a:t>
            </a:r>
          </a:p>
          <a:p>
            <a:pPr marL="1028700" lvl="1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else do you need to assist you to adapt?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message would you like us to take to policy makers?</a:t>
            </a:r>
          </a:p>
        </p:txBody>
      </p:sp>
    </p:spTree>
    <p:extLst>
      <p:ext uri="{BB962C8B-B14F-4D97-AF65-F5344CB8AC3E}">
        <p14:creationId xmlns:p14="http://schemas.microsoft.com/office/powerpoint/2010/main" val="34716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15" y="-89209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01" y="5961600"/>
            <a:ext cx="7918199" cy="89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DB3F3B-3CCD-40C6-8A4D-FC134E7DCFEC}"/>
              </a:ext>
            </a:extLst>
          </p:cNvPr>
          <p:cNvSpPr txBox="1"/>
          <p:nvPr/>
        </p:nvSpPr>
        <p:spPr>
          <a:xfrm>
            <a:off x="2136902" y="4828478"/>
            <a:ext cx="866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hlinkClick r:id="rId4"/>
              </a:rPr>
              <a:t>lane@cwf.ca</a:t>
            </a:r>
            <a:r>
              <a:rPr lang="en-CA" sz="3200" dirty="0">
                <a:solidFill>
                  <a:schemeClr val="bg1"/>
                </a:solidFill>
              </a:rPr>
              <a:t>                                           403 990 5924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481C6-41A8-49C7-B4EE-59790916BDEA}"/>
              </a:ext>
            </a:extLst>
          </p:cNvPr>
          <p:cNvSpPr txBox="1"/>
          <p:nvPr/>
        </p:nvSpPr>
        <p:spPr>
          <a:xfrm>
            <a:off x="1918010" y="3691053"/>
            <a:ext cx="875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hlinkClick r:id="rId5"/>
              </a:rPr>
              <a:t>jeff@griffiths-sheppard.com</a:t>
            </a:r>
            <a:r>
              <a:rPr lang="en-CA" sz="3200" dirty="0"/>
              <a:t>                  </a:t>
            </a:r>
            <a:r>
              <a:rPr lang="en-CA" sz="3200" dirty="0">
                <a:solidFill>
                  <a:schemeClr val="bg1"/>
                </a:solidFill>
              </a:rPr>
              <a:t>403 374 1950</a:t>
            </a:r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000" y="583820"/>
            <a:ext cx="7920000" cy="5220000"/>
          </a:xfr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1600" dir="2460000" sx="101000" sy="101000" algn="tl" rotWithShape="0">
              <a:prstClr val="black">
                <a:alpha val="11000"/>
              </a:prstClr>
            </a:outerShdw>
          </a:effectLst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Copy goes here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Copy goes here here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Copy goes here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Copy goes here here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Copy goes here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Copy goes here here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1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FE6099-3B28-4846-92AB-796A0050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458" y="2709609"/>
            <a:ext cx="512108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1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3D3756-C58E-4F58-B7C4-0C42C6E18F54}"/>
              </a:ext>
            </a:extLst>
          </p:cNvPr>
          <p:cNvSpPr txBox="1"/>
          <p:nvPr/>
        </p:nvSpPr>
        <p:spPr>
          <a:xfrm>
            <a:off x="412956" y="-390138"/>
            <a:ext cx="12143318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6600" dirty="0">
                <a:solidFill>
                  <a:srgbClr val="002060"/>
                </a:solidFill>
              </a:rPr>
              <a:t>What’s going on in your world?</a:t>
            </a:r>
          </a:p>
          <a:p>
            <a:pPr>
              <a:lnSpc>
                <a:spcPct val="150000"/>
              </a:lnSpc>
            </a:pPr>
            <a:endParaRPr lang="en-CA" sz="24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rgbClr val="002060"/>
                </a:solidFill>
              </a:rPr>
              <a:t>Are jobs changing?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rgbClr val="002060"/>
                </a:solidFill>
              </a:rPr>
              <a:t>Are skill demands changing?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rgbClr val="002060"/>
                </a:solidFill>
              </a:rPr>
              <a:t>What has changed in the way you work?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rgbClr val="002060"/>
                </a:solidFill>
              </a:rPr>
              <a:t>What tools do you use?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rgbClr val="002060"/>
                </a:solidFill>
              </a:rPr>
              <a:t>What tools would you like to use?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520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84BF50-BF8F-44E8-9E36-E4B77D1BE6E9}"/>
              </a:ext>
            </a:extLst>
          </p:cNvPr>
          <p:cNvSpPr txBox="1"/>
          <p:nvPr/>
        </p:nvSpPr>
        <p:spPr>
          <a:xfrm>
            <a:off x="162232" y="147483"/>
            <a:ext cx="120297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/>
              <a:t>Some Employment stats for Alberta</a:t>
            </a:r>
          </a:p>
          <a:p>
            <a:r>
              <a:rPr lang="en-CA" sz="4000" dirty="0"/>
              <a:t>Highest average wages in the country – $28.39/hr</a:t>
            </a:r>
          </a:p>
          <a:p>
            <a:endParaRPr lang="en-CA" sz="4000" dirty="0"/>
          </a:p>
          <a:p>
            <a:r>
              <a:rPr lang="en-CA" sz="4000" dirty="0"/>
              <a:t>12.5% of the </a:t>
            </a:r>
            <a:r>
              <a:rPr lang="en-CA" sz="4000" dirty="0" err="1"/>
              <a:t>Cdn</a:t>
            </a:r>
            <a:r>
              <a:rPr lang="en-CA" sz="4000" dirty="0"/>
              <a:t> labour force – only 11.5% of the working aged population for the country</a:t>
            </a:r>
          </a:p>
          <a:p>
            <a:r>
              <a:rPr lang="en-CA" sz="4000" dirty="0"/>
              <a:t>166,000 Albertans looking for a job</a:t>
            </a:r>
          </a:p>
          <a:p>
            <a:endParaRPr lang="en-CA" sz="4000" dirty="0"/>
          </a:p>
          <a:p>
            <a:r>
              <a:rPr lang="en-CA" sz="4000" dirty="0"/>
              <a:t>7.6% unemployment vs. 6.3% for the country</a:t>
            </a:r>
          </a:p>
          <a:p>
            <a:r>
              <a:rPr lang="en-CA" sz="4000" dirty="0"/>
              <a:t>66.7% employment vs. 61.6% for the country</a:t>
            </a:r>
          </a:p>
          <a:p>
            <a:r>
              <a:rPr lang="en-CA" sz="4000" dirty="0"/>
              <a:t>72.4% participation vs. 65.8% for the country</a:t>
            </a:r>
          </a:p>
        </p:txBody>
      </p:sp>
    </p:spTree>
    <p:extLst>
      <p:ext uri="{BB962C8B-B14F-4D97-AF65-F5344CB8AC3E}">
        <p14:creationId xmlns:p14="http://schemas.microsoft.com/office/powerpoint/2010/main" val="152095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49098B-786F-41FA-9694-1511E883B672}"/>
              </a:ext>
            </a:extLst>
          </p:cNvPr>
          <p:cNvSpPr/>
          <p:nvPr/>
        </p:nvSpPr>
        <p:spPr>
          <a:xfrm>
            <a:off x="914400" y="914400"/>
            <a:ext cx="109433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dirty="0"/>
              <a:t>Alberta’s</a:t>
            </a:r>
          </a:p>
          <a:p>
            <a:r>
              <a:rPr lang="en-CA" sz="4800" dirty="0"/>
              <a:t>Goods producing sector shrank 12.2% between 2014 and 2017.</a:t>
            </a:r>
          </a:p>
          <a:p>
            <a:r>
              <a:rPr lang="en-CA" sz="4800" dirty="0"/>
              <a:t>  </a:t>
            </a:r>
          </a:p>
          <a:p>
            <a:r>
              <a:rPr lang="en-CA" sz="4800" dirty="0"/>
              <a:t>Services sector grew by 5.7%</a:t>
            </a:r>
          </a:p>
        </p:txBody>
      </p:sp>
    </p:spTree>
    <p:extLst>
      <p:ext uri="{BB962C8B-B14F-4D97-AF65-F5344CB8AC3E}">
        <p14:creationId xmlns:p14="http://schemas.microsoft.com/office/powerpoint/2010/main" val="52420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5961396"/>
            <a:ext cx="7920000" cy="89660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92E414-9AD4-4DCC-99B5-E2E3FD9E3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1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only constant is: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497653F-E1E6-46E6-81A0-A8BDB450E7C9}"/>
              </a:ext>
            </a:extLst>
          </p:cNvPr>
          <p:cNvSpPr/>
          <p:nvPr/>
        </p:nvSpPr>
        <p:spPr>
          <a:xfrm>
            <a:off x="3278458" y="1639229"/>
            <a:ext cx="5363737" cy="3768300"/>
          </a:xfrm>
          <a:prstGeom prst="triangle">
            <a:avLst>
              <a:gd name="adj" fmla="val 48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9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06C23-7AA2-DF45-A005-98502780D9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E205C-74D9-8245-BA87-781F9FA16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64" b="38126"/>
          <a:stretch/>
        </p:blipFill>
        <p:spPr>
          <a:xfrm>
            <a:off x="606323" y="589935"/>
            <a:ext cx="6985003" cy="1442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0FD51-FD0F-1240-859E-63589B3D1C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1" r="1721"/>
          <a:stretch/>
        </p:blipFill>
        <p:spPr>
          <a:xfrm>
            <a:off x="707923" y="1901707"/>
            <a:ext cx="10723716" cy="1228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BB5CC-8886-7945-8E7D-B663FFB2E231}"/>
              </a:ext>
            </a:extLst>
          </p:cNvPr>
          <p:cNvSpPr txBox="1"/>
          <p:nvPr/>
        </p:nvSpPr>
        <p:spPr>
          <a:xfrm>
            <a:off x="606323" y="2921731"/>
            <a:ext cx="4077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cap="all" dirty="0"/>
              <a:t>JANET LANE</a:t>
            </a:r>
          </a:p>
          <a:p>
            <a:r>
              <a:rPr lang="en-CA" sz="2400" cap="all" dirty="0"/>
              <a:t>Canada West Foundation 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3A1B9D-C69B-BE4D-BB6C-FAB85D15C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652" y="3749368"/>
            <a:ext cx="6172065" cy="22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i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80" y="530272"/>
            <a:ext cx="7544656" cy="556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A03CA-BC9F-194B-B9DF-47AC4FB651CA}"/>
              </a:ext>
            </a:extLst>
          </p:cNvPr>
          <p:cNvSpPr txBox="1"/>
          <p:nvPr/>
        </p:nvSpPr>
        <p:spPr>
          <a:xfrm>
            <a:off x="597927" y="1012537"/>
            <a:ext cx="3611053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latin typeface="Stencil" pitchFamily="82" charset="77"/>
              </a:rPr>
              <a:t>THE ROBOTS ARE COMING!!!</a:t>
            </a:r>
          </a:p>
        </p:txBody>
      </p:sp>
    </p:spTree>
    <p:extLst>
      <p:ext uri="{BB962C8B-B14F-4D97-AF65-F5344CB8AC3E}">
        <p14:creationId xmlns:p14="http://schemas.microsoft.com/office/powerpoint/2010/main" val="21988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705</Words>
  <Application>Microsoft Office PowerPoint</Application>
  <PresentationFormat>Widescreen</PresentationFormat>
  <Paragraphs>121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Yu Gothic</vt:lpstr>
      <vt:lpstr>Arial</vt:lpstr>
      <vt:lpstr>Calibri</vt:lpstr>
      <vt:lpstr>Calibri Light</vt:lpstr>
      <vt:lpstr>Mangal</vt:lpstr>
      <vt:lpstr>Open Sans</vt:lpstr>
      <vt:lpstr>Stag Medium</vt:lpstr>
      <vt:lpstr>Stencil</vt:lpstr>
      <vt:lpstr>Times New Roman</vt:lpstr>
      <vt:lpstr>ヒラギノ角ゴ Pro W3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Lane</dc:creator>
  <cp:lastModifiedBy>Janet Lane</cp:lastModifiedBy>
  <cp:revision>13</cp:revision>
  <dcterms:created xsi:type="dcterms:W3CDTF">2018-05-01T22:23:48Z</dcterms:created>
  <dcterms:modified xsi:type="dcterms:W3CDTF">2018-05-02T19:20:03Z</dcterms:modified>
</cp:coreProperties>
</file>