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67" r:id="rId1"/>
  </p:sldMasterIdLst>
  <p:notesMasterIdLst>
    <p:notesMasterId r:id="rId32"/>
  </p:notesMasterIdLst>
  <p:handoutMasterIdLst>
    <p:handoutMasterId r:id="rId33"/>
  </p:handoutMasterIdLst>
  <p:sldIdLst>
    <p:sldId id="259" r:id="rId2"/>
    <p:sldId id="352" r:id="rId3"/>
    <p:sldId id="366" r:id="rId4"/>
    <p:sldId id="354" r:id="rId5"/>
    <p:sldId id="362" r:id="rId6"/>
    <p:sldId id="337" r:id="rId7"/>
    <p:sldId id="267" r:id="rId8"/>
    <p:sldId id="270" r:id="rId9"/>
    <p:sldId id="271" r:id="rId10"/>
    <p:sldId id="378" r:id="rId11"/>
    <p:sldId id="313" r:id="rId12"/>
    <p:sldId id="345" r:id="rId13"/>
    <p:sldId id="344" r:id="rId14"/>
    <p:sldId id="342" r:id="rId15"/>
    <p:sldId id="286" r:id="rId16"/>
    <p:sldId id="287" r:id="rId17"/>
    <p:sldId id="368" r:id="rId18"/>
    <p:sldId id="292" r:id="rId19"/>
    <p:sldId id="298" r:id="rId20"/>
    <p:sldId id="299" r:id="rId21"/>
    <p:sldId id="300" r:id="rId22"/>
    <p:sldId id="301" r:id="rId23"/>
    <p:sldId id="340" r:id="rId24"/>
    <p:sldId id="309" r:id="rId25"/>
    <p:sldId id="310" r:id="rId26"/>
    <p:sldId id="373" r:id="rId27"/>
    <p:sldId id="305" r:id="rId28"/>
    <p:sldId id="367" r:id="rId29"/>
    <p:sldId id="370" r:id="rId30"/>
    <p:sldId id="369" r:id="rId31"/>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54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9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33"/>
    <a:srgbClr val="FFFF99"/>
    <a:srgbClr val="828717"/>
    <a:srgbClr val="005F9F"/>
    <a:srgbClr val="F2F3DB"/>
    <a:srgbClr val="008000"/>
    <a:srgbClr val="E0E66C"/>
    <a:srgbClr val="AAB21E"/>
    <a:srgbClr val="E8F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3" autoAdjust="0"/>
    <p:restoredTop sz="96415" autoAdjust="0"/>
  </p:normalViewPr>
  <p:slideViewPr>
    <p:cSldViewPr>
      <p:cViewPr varScale="1">
        <p:scale>
          <a:sx n="66" d="100"/>
          <a:sy n="66" d="100"/>
        </p:scale>
        <p:origin x="1508" y="36"/>
      </p:cViewPr>
      <p:guideLst>
        <p:guide orient="horz" pos="845"/>
        <p:guide pos="5420"/>
      </p:guideLst>
    </p:cSldViewPr>
  </p:slideViewPr>
  <p:outlineViewPr>
    <p:cViewPr>
      <p:scale>
        <a:sx n="33" d="100"/>
        <a:sy n="33" d="100"/>
      </p:scale>
      <p:origin x="0" y="-52506"/>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E:\Apprenticeship%20Paper\EYH%20Enrolmentt%20to%20Apprentice%20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Apprenticeship%20Paper\EYH%20Enrolmentt%20to%20Apprentice%20Char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200"/>
              <a:t>Figure 3: Manitoba participants from lower-income families: </a:t>
            </a:r>
            <a:r>
              <a:rPr lang="en-US" sz="1200" i="1"/>
              <a:t>Explore Your Horizons</a:t>
            </a:r>
            <a:r>
              <a:rPr lang="en-US" sz="1200"/>
              <a:t>' impacts on registration in apprenticeships </a:t>
            </a:r>
          </a:p>
        </c:rich>
      </c:tx>
      <c:overlay val="0"/>
    </c:title>
    <c:autoTitleDeleted val="0"/>
    <c:plotArea>
      <c:layout>
        <c:manualLayout>
          <c:layoutTarget val="inner"/>
          <c:xMode val="edge"/>
          <c:yMode val="edge"/>
          <c:x val="0.1407375772943637"/>
          <c:y val="0.19551852946709408"/>
          <c:w val="0.65947469332290964"/>
          <c:h val="0.5308048695278279"/>
        </c:manualLayout>
      </c:layout>
      <c:barChart>
        <c:barDir val="col"/>
        <c:grouping val="clustered"/>
        <c:varyColors val="0"/>
        <c:ser>
          <c:idx val="0"/>
          <c:order val="0"/>
          <c:tx>
            <c:strRef>
              <c:f>Manitoba!$B$4:$B$5</c:f>
              <c:strCache>
                <c:ptCount val="1"/>
                <c:pt idx="0">
                  <c:v>EYH Group</c:v>
                </c:pt>
              </c:strCache>
            </c:strRef>
          </c:tx>
          <c:spPr>
            <a:solidFill>
              <a:srgbClr val="93BA16"/>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tx>
                <c:strRef>
                  <c:f>Manitoba!$H$9</c:f>
                  <c:strCache>
                    <c:ptCount val="1"/>
                    <c:pt idx="0">
                      <c:v>**</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{E0BB5703-F5CD-4079-8BE1-83A10B11373D}</c15:txfldGUID>
                      <c15:f>Manitoba!$H$9</c15:f>
                      <c15:dlblFieldTableCache>
                        <c:ptCount val="1"/>
                        <c:pt idx="0">
                          <c:v>**</c:v>
                        </c:pt>
                      </c15:dlblFieldTableCache>
                    </c15:dlblFTEntry>
                  </c15:dlblFieldTable>
                  <c15:showDataLabelsRange val="0"/>
                </c:ext>
              </c:extLst>
            </c:dLbl>
            <c:dLbl>
              <c:idx val="4"/>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Manitoba!$A$6:$A$11</c:f>
              <c:strCache>
                <c:ptCount val="6"/>
                <c:pt idx="0">
                  <c:v>ALL</c:v>
                </c:pt>
                <c:pt idx="1">
                  <c:v>Low income &amp; low education</c:v>
                </c:pt>
                <c:pt idx="2">
                  <c:v>Parents with high school or less</c:v>
                </c:pt>
                <c:pt idx="3">
                  <c:v>Parents with any PSE</c:v>
                </c:pt>
                <c:pt idx="4">
                  <c:v>Boys</c:v>
                </c:pt>
                <c:pt idx="5">
                  <c:v>Girls</c:v>
                </c:pt>
              </c:strCache>
            </c:strRef>
          </c:cat>
          <c:val>
            <c:numRef>
              <c:f>Manitoba!$B$6:$B$11</c:f>
              <c:numCache>
                <c:formatCode>0.00</c:formatCode>
                <c:ptCount val="6"/>
                <c:pt idx="0">
                  <c:v>4.57</c:v>
                </c:pt>
                <c:pt idx="1">
                  <c:v>4.34</c:v>
                </c:pt>
                <c:pt idx="2">
                  <c:v>0.19000000000000034</c:v>
                </c:pt>
                <c:pt idx="3">
                  <c:v>6.83</c:v>
                </c:pt>
                <c:pt idx="4">
                  <c:v>9.77</c:v>
                </c:pt>
                <c:pt idx="5">
                  <c:v>0</c:v>
                </c:pt>
              </c:numCache>
            </c:numRef>
          </c:val>
        </c:ser>
        <c:ser>
          <c:idx val="1"/>
          <c:order val="1"/>
          <c:tx>
            <c:strRef>
              <c:f>Manitoba!$C$4:$C$5</c:f>
              <c:strCache>
                <c:ptCount val="1"/>
                <c:pt idx="0">
                  <c:v>Comparison  Group</c:v>
                </c:pt>
              </c:strCache>
            </c:strRef>
          </c:tx>
          <c:spPr>
            <a:solidFill>
              <a:srgbClr val="E0F49E"/>
            </a:solidFill>
          </c:spPr>
          <c:invertIfNegative val="0"/>
          <c:dLbls>
            <c:delete val="1"/>
          </c:dLbls>
          <c:cat>
            <c:strRef>
              <c:f>Manitoba!$A$6:$A$11</c:f>
              <c:strCache>
                <c:ptCount val="6"/>
                <c:pt idx="0">
                  <c:v>ALL</c:v>
                </c:pt>
                <c:pt idx="1">
                  <c:v>Low income &amp; low education</c:v>
                </c:pt>
                <c:pt idx="2">
                  <c:v>Parents with high school or less</c:v>
                </c:pt>
                <c:pt idx="3">
                  <c:v>Parents with any PSE</c:v>
                </c:pt>
                <c:pt idx="4">
                  <c:v>Boys</c:v>
                </c:pt>
                <c:pt idx="5">
                  <c:v>Girls</c:v>
                </c:pt>
              </c:strCache>
            </c:strRef>
          </c:cat>
          <c:val>
            <c:numRef>
              <c:f>Manitoba!$C$6:$C$11</c:f>
              <c:numCache>
                <c:formatCode>0.00</c:formatCode>
                <c:ptCount val="6"/>
                <c:pt idx="0">
                  <c:v>1.6300000000000001</c:v>
                </c:pt>
                <c:pt idx="1">
                  <c:v>2.59</c:v>
                </c:pt>
                <c:pt idx="2">
                  <c:v>6.23</c:v>
                </c:pt>
                <c:pt idx="3">
                  <c:v>0.27</c:v>
                </c:pt>
                <c:pt idx="4">
                  <c:v>1.85</c:v>
                </c:pt>
                <c:pt idx="5">
                  <c:v>0</c:v>
                </c:pt>
              </c:numCache>
            </c:numRef>
          </c:val>
        </c:ser>
        <c:dLbls>
          <c:showLegendKey val="0"/>
          <c:showVal val="1"/>
          <c:showCatName val="0"/>
          <c:showSerName val="0"/>
          <c:showPercent val="0"/>
          <c:showBubbleSize val="0"/>
        </c:dLbls>
        <c:gapWidth val="150"/>
        <c:axId val="144199888"/>
        <c:axId val="144200448"/>
      </c:barChart>
      <c:catAx>
        <c:axId val="144199888"/>
        <c:scaling>
          <c:orientation val="minMax"/>
        </c:scaling>
        <c:delete val="0"/>
        <c:axPos val="b"/>
        <c:numFmt formatCode="General" sourceLinked="0"/>
        <c:majorTickMark val="out"/>
        <c:minorTickMark val="none"/>
        <c:tickLblPos val="nextTo"/>
        <c:crossAx val="144200448"/>
        <c:crosses val="autoZero"/>
        <c:auto val="1"/>
        <c:lblAlgn val="ctr"/>
        <c:lblOffset val="100"/>
        <c:noMultiLvlLbl val="0"/>
      </c:catAx>
      <c:valAx>
        <c:axId val="144200448"/>
        <c:scaling>
          <c:orientation val="minMax"/>
        </c:scaling>
        <c:delete val="0"/>
        <c:axPos val="l"/>
        <c:majorGridlines/>
        <c:title>
          <c:tx>
            <c:rich>
              <a:bodyPr rot="-5400000" vert="horz"/>
              <a:lstStyle/>
              <a:p>
                <a:pPr>
                  <a:defRPr/>
                </a:pPr>
                <a:r>
                  <a:rPr lang="en-US"/>
                  <a:t>Percentage of participants</a:t>
                </a:r>
              </a:p>
            </c:rich>
          </c:tx>
          <c:overlay val="0"/>
        </c:title>
        <c:numFmt formatCode="0.00" sourceLinked="1"/>
        <c:majorTickMark val="out"/>
        <c:minorTickMark val="none"/>
        <c:tickLblPos val="nextTo"/>
        <c:crossAx val="144199888"/>
        <c:crosses val="autoZero"/>
        <c:crossBetween val="between"/>
      </c:valAx>
    </c:plotArea>
    <c:legend>
      <c:legendPos val="r"/>
      <c:layout>
        <c:manualLayout>
          <c:xMode val="edge"/>
          <c:yMode val="edge"/>
          <c:x val="0.83741358601361249"/>
          <c:y val="0.41273775618473224"/>
          <c:w val="0.14902709195249006"/>
          <c:h val="0.24526888926118393"/>
        </c:manualLayout>
      </c:layout>
      <c:overlay val="0"/>
    </c:legend>
    <c:plotVisOnly val="1"/>
    <c:dispBlanksAs val="gap"/>
    <c:showDLblsOverMax val="0"/>
  </c:chart>
  <c:spPr>
    <a:solidFill>
      <a:srgbClr val="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200"/>
              <a:t>Figure 4: New Brunswick Francophone participants: </a:t>
            </a:r>
            <a:r>
              <a:rPr lang="en-US" sz="1200" i="1"/>
              <a:t>Learning Accounts</a:t>
            </a:r>
            <a:r>
              <a:rPr lang="en-US" sz="1200"/>
              <a:t>' impacts on registration in apprenticeships</a:t>
            </a:r>
          </a:p>
        </c:rich>
      </c:tx>
      <c:layout>
        <c:manualLayout>
          <c:xMode val="edge"/>
          <c:yMode val="edge"/>
          <c:x val="0.12737522186050637"/>
          <c:y val="0"/>
        </c:manualLayout>
      </c:layout>
      <c:overlay val="0"/>
    </c:title>
    <c:autoTitleDeleted val="0"/>
    <c:plotArea>
      <c:layout>
        <c:manualLayout>
          <c:layoutTarget val="inner"/>
          <c:xMode val="edge"/>
          <c:yMode val="edge"/>
          <c:x val="0.18038110892236658"/>
          <c:y val="0.11546504656461147"/>
          <c:w val="0.60575659353260469"/>
          <c:h val="0.66762871600808993"/>
        </c:manualLayout>
      </c:layout>
      <c:barChart>
        <c:barDir val="col"/>
        <c:grouping val="clustered"/>
        <c:varyColors val="0"/>
        <c:ser>
          <c:idx val="0"/>
          <c:order val="0"/>
          <c:tx>
            <c:strRef>
              <c:f>'LA Enrolment in Apprentice'!$B$2:$B$3</c:f>
              <c:strCache>
                <c:ptCount val="1"/>
                <c:pt idx="0">
                  <c:v>Francophone LA Group</c:v>
                </c:pt>
              </c:strCache>
            </c:strRef>
          </c:tx>
          <c:spPr>
            <a:solidFill>
              <a:srgbClr val="002060"/>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tx>
                <c:strRef>
                  <c:f>'LA Enrolment in Apprentice'!$D$7</c:f>
                  <c:strCache>
                    <c:ptCount val="1"/>
                    <c:pt idx="0">
                      <c:v>***</c:v>
                    </c:pt>
                  </c:strCache>
                </c:strRef>
              </c:tx>
              <c:dLblPos val="outEnd"/>
              <c:showLegendKey val="0"/>
              <c:showVal val="1"/>
              <c:showCatName val="0"/>
              <c:showSerName val="0"/>
              <c:showPercent val="0"/>
              <c:showBubbleSize val="0"/>
              <c:extLst>
                <c:ext xmlns:c15="http://schemas.microsoft.com/office/drawing/2012/chart" uri="{CE6537A1-D6FC-4f65-9D91-7224C49458BB}">
                  <c15:dlblFieldTable>
                    <c15:dlblFTEntry>
                      <c15:txfldGUID>{BA3B2DA8-8E66-41F4-8603-3E3408261D95}</c15:txfldGUID>
                      <c15:f>'LA Enrolment in Apprentice'!$D$7</c15:f>
                      <c15:dlblFieldTableCache>
                        <c:ptCount val="1"/>
                        <c:pt idx="0">
                          <c:v>***</c:v>
                        </c:pt>
                      </c15:dlblFieldTableCache>
                    </c15:dlblFTEntry>
                  </c15:dlblFieldTable>
                  <c15:showDataLabelsRange val="0"/>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 Enrolment in Apprentice'!$A$4:$A$9</c:f>
              <c:strCache>
                <c:ptCount val="6"/>
                <c:pt idx="0">
                  <c:v>All</c:v>
                </c:pt>
                <c:pt idx="1">
                  <c:v>Low income &amp; low education</c:v>
                </c:pt>
                <c:pt idx="2">
                  <c:v>Parents with high school or less </c:v>
                </c:pt>
                <c:pt idx="3">
                  <c:v>Parents with any PSE</c:v>
                </c:pt>
                <c:pt idx="4">
                  <c:v>Boys</c:v>
                </c:pt>
                <c:pt idx="5">
                  <c:v>Girls</c:v>
                </c:pt>
              </c:strCache>
            </c:strRef>
          </c:cat>
          <c:val>
            <c:numRef>
              <c:f>'LA Enrolment in Apprentice'!$B$4:$B$9</c:f>
              <c:numCache>
                <c:formatCode>0.00</c:formatCode>
                <c:ptCount val="6"/>
                <c:pt idx="0">
                  <c:v>4.68</c:v>
                </c:pt>
                <c:pt idx="1">
                  <c:v>4.67</c:v>
                </c:pt>
                <c:pt idx="2">
                  <c:v>3.73</c:v>
                </c:pt>
                <c:pt idx="3">
                  <c:v>6.1499999999999995</c:v>
                </c:pt>
                <c:pt idx="4">
                  <c:v>9.2800000000000011</c:v>
                </c:pt>
                <c:pt idx="5">
                  <c:v>0.69000000000000061</c:v>
                </c:pt>
              </c:numCache>
            </c:numRef>
          </c:val>
        </c:ser>
        <c:ser>
          <c:idx val="1"/>
          <c:order val="1"/>
          <c:tx>
            <c:strRef>
              <c:f>'LA Enrolment in Apprentice'!$C$2:$C$3</c:f>
              <c:strCache>
                <c:ptCount val="1"/>
                <c:pt idx="0">
                  <c:v>Francophone Comparison</c:v>
                </c:pt>
              </c:strCache>
            </c:strRef>
          </c:tx>
          <c:spPr>
            <a:solidFill>
              <a:srgbClr val="336666">
                <a:lumMod val="20000"/>
                <a:lumOff val="80000"/>
              </a:srgbClr>
            </a:solidFill>
          </c:spPr>
          <c:invertIfNegative val="0"/>
          <c:dLbls>
            <c:delete val="1"/>
          </c:dLbls>
          <c:cat>
            <c:strRef>
              <c:f>'LA Enrolment in Apprentice'!$A$4:$A$9</c:f>
              <c:strCache>
                <c:ptCount val="6"/>
                <c:pt idx="0">
                  <c:v>All</c:v>
                </c:pt>
                <c:pt idx="1">
                  <c:v>Low income &amp; low education</c:v>
                </c:pt>
                <c:pt idx="2">
                  <c:v>Parents with high school or less </c:v>
                </c:pt>
                <c:pt idx="3">
                  <c:v>Parents with any PSE</c:v>
                </c:pt>
                <c:pt idx="4">
                  <c:v>Boys</c:v>
                </c:pt>
                <c:pt idx="5">
                  <c:v>Girls</c:v>
                </c:pt>
              </c:strCache>
            </c:strRef>
          </c:cat>
          <c:val>
            <c:numRef>
              <c:f>'LA Enrolment in Apprentice'!$C$4:$C$9</c:f>
              <c:numCache>
                <c:formatCode>0.00</c:formatCode>
                <c:ptCount val="6"/>
                <c:pt idx="0">
                  <c:v>2.63</c:v>
                </c:pt>
                <c:pt idx="1">
                  <c:v>3.61</c:v>
                </c:pt>
                <c:pt idx="2">
                  <c:v>4.8199999999999985</c:v>
                </c:pt>
                <c:pt idx="3">
                  <c:v>-0.37000000000000038</c:v>
                </c:pt>
                <c:pt idx="4">
                  <c:v>5.45</c:v>
                </c:pt>
                <c:pt idx="5">
                  <c:v>7.0000000000000021E-2</c:v>
                </c:pt>
              </c:numCache>
            </c:numRef>
          </c:val>
        </c:ser>
        <c:dLbls>
          <c:showLegendKey val="0"/>
          <c:showVal val="1"/>
          <c:showCatName val="0"/>
          <c:showSerName val="0"/>
          <c:showPercent val="0"/>
          <c:showBubbleSize val="0"/>
        </c:dLbls>
        <c:gapWidth val="150"/>
        <c:axId val="144852352"/>
        <c:axId val="144852912"/>
      </c:barChart>
      <c:catAx>
        <c:axId val="144852352"/>
        <c:scaling>
          <c:orientation val="minMax"/>
        </c:scaling>
        <c:delete val="0"/>
        <c:axPos val="b"/>
        <c:numFmt formatCode="General" sourceLinked="0"/>
        <c:majorTickMark val="out"/>
        <c:minorTickMark val="none"/>
        <c:tickLblPos val="low"/>
        <c:crossAx val="144852912"/>
        <c:crossesAt val="0"/>
        <c:auto val="1"/>
        <c:lblAlgn val="ctr"/>
        <c:lblOffset val="100"/>
        <c:noMultiLvlLbl val="0"/>
      </c:catAx>
      <c:valAx>
        <c:axId val="144852912"/>
        <c:scaling>
          <c:orientation val="minMax"/>
          <c:max val="10"/>
          <c:min val="-2"/>
        </c:scaling>
        <c:delete val="0"/>
        <c:axPos val="l"/>
        <c:majorGridlines/>
        <c:title>
          <c:tx>
            <c:rich>
              <a:bodyPr rot="-5400000" vert="horz"/>
              <a:lstStyle/>
              <a:p>
                <a:pPr>
                  <a:defRPr/>
                </a:pPr>
                <a:r>
                  <a:rPr lang="en-US"/>
                  <a:t>Percentage of participants</a:t>
                </a:r>
              </a:p>
            </c:rich>
          </c:tx>
          <c:overlay val="0"/>
        </c:title>
        <c:numFmt formatCode="0.00" sourceLinked="1"/>
        <c:majorTickMark val="out"/>
        <c:minorTickMark val="none"/>
        <c:tickLblPos val="nextTo"/>
        <c:crossAx val="144852352"/>
        <c:crosses val="autoZero"/>
        <c:crossBetween val="between"/>
      </c:valAx>
    </c:plotArea>
    <c:legend>
      <c:legendPos val="r"/>
      <c:layout>
        <c:manualLayout>
          <c:xMode val="edge"/>
          <c:yMode val="edge"/>
          <c:x val="0.81539529213782658"/>
          <c:y val="0.18322980340117201"/>
          <c:w val="0.16608686934966466"/>
          <c:h val="0.36951958009300789"/>
        </c:manualLayout>
      </c:layout>
      <c:overlay val="0"/>
    </c:legend>
    <c:plotVisOnly val="1"/>
    <c:dispBlanksAs val="gap"/>
    <c:showDLblsOverMax val="0"/>
  </c:chart>
  <c:spPr>
    <a:solidFill>
      <a:srgbClr val="FFFFFF"/>
    </a:solidFill>
  </c:spPr>
  <c:externalData r:id="rId2">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2AB4F-885E-4737-B2D5-D4EDBC797C1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CA"/>
        </a:p>
      </dgm:t>
    </dgm:pt>
    <dgm:pt modelId="{A0B7A9DF-3F23-4863-A1EB-CA482E7D1C7F}">
      <dgm:prSet phldrT="[Text]"/>
      <dgm:spPr>
        <a:solidFill>
          <a:srgbClr val="FF0000">
            <a:alpha val="25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Financial confidence</a:t>
          </a:r>
        </a:p>
      </dgm:t>
    </dgm:pt>
    <dgm:pt modelId="{3644146E-F623-4E36-B65E-D2F6FF044686}" type="parTrans" cxnId="{D19C8677-2F75-4A62-8DDE-3BBFCD7480A3}">
      <dgm:prSet/>
      <dgm:spPr/>
      <dgm:t>
        <a:bodyPr/>
        <a:lstStyle/>
        <a:p>
          <a:endParaRPr lang="en-US"/>
        </a:p>
      </dgm:t>
    </dgm:pt>
    <dgm:pt modelId="{799AD346-0926-4440-9420-EC2B4CCF6D3D}" type="sibTrans" cxnId="{D19C8677-2F75-4A62-8DDE-3BBFCD7480A3}">
      <dgm:prSet/>
      <dgm:spPr/>
      <dgm:t>
        <a:bodyPr/>
        <a:lstStyle/>
        <a:p>
          <a:endParaRPr lang="en-US"/>
        </a:p>
      </dgm:t>
    </dgm:pt>
    <dgm:pt modelId="{AE558C58-EDC1-44DE-AAAD-34C08BE347C3}">
      <dgm:prSet phldrT="[Text]"/>
      <dgm:spPr>
        <a:solidFill>
          <a:srgbClr val="00B0F0">
            <a:alpha val="27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Career Education</a:t>
          </a:r>
        </a:p>
        <a:p>
          <a:endParaRPr lang="en-US" dirty="0"/>
        </a:p>
      </dgm:t>
    </dgm:pt>
    <dgm:pt modelId="{31042CF3-9D37-4468-AAFE-F80223DF5060}" type="parTrans" cxnId="{EB2387CB-870C-42D5-99BF-DCF00465F7F7}">
      <dgm:prSet/>
      <dgm:spPr/>
      <dgm:t>
        <a:bodyPr/>
        <a:lstStyle/>
        <a:p>
          <a:endParaRPr lang="en-US"/>
        </a:p>
      </dgm:t>
    </dgm:pt>
    <dgm:pt modelId="{0C9C8826-F294-446B-B42A-C147764AB884}" type="sibTrans" cxnId="{EB2387CB-870C-42D5-99BF-DCF00465F7F7}">
      <dgm:prSet/>
      <dgm:spPr/>
      <dgm:t>
        <a:bodyPr/>
        <a:lstStyle/>
        <a:p>
          <a:endParaRPr lang="en-US"/>
        </a:p>
      </dgm:t>
    </dgm:pt>
    <dgm:pt modelId="{F03714E9-C868-4496-8A1B-A5A3B60633F7}">
      <dgm:prSet phldrT="[Text]" custT="1"/>
      <dgm:spPr>
        <a:solidFill>
          <a:srgbClr val="FFFF00">
            <a:alpha val="23000"/>
          </a:srgbClr>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1900" dirty="0" smtClean="0"/>
        </a:p>
        <a:p>
          <a:pPr marL="0" marR="0" indent="0" algn="ctr" defTabSz="914400" eaLnBrk="1" fontAlgn="auto" latinLnBrk="0" hangingPunct="1">
            <a:lnSpc>
              <a:spcPct val="100000"/>
            </a:lnSpc>
            <a:spcBef>
              <a:spcPts val="0"/>
            </a:spcBef>
            <a:spcAft>
              <a:spcPts val="0"/>
            </a:spcAft>
            <a:buClrTx/>
            <a:buSzTx/>
            <a:buFontTx/>
            <a:buNone/>
            <a:tabLst/>
            <a:defRPr/>
          </a:pPr>
          <a:endParaRPr lang="en-US" sz="1900" dirty="0" smtClean="0"/>
        </a:p>
        <a:p>
          <a:pPr marL="0" marR="0" indent="0" algn="l" defTabSz="914400" eaLnBrk="1" fontAlgn="auto" latinLnBrk="0" hangingPunct="1">
            <a:lnSpc>
              <a:spcPct val="100000"/>
            </a:lnSpc>
            <a:spcBef>
              <a:spcPts val="0"/>
            </a:spcBef>
            <a:spcAft>
              <a:spcPts val="0"/>
            </a:spcAft>
            <a:buClrTx/>
            <a:buSzTx/>
            <a:buFontTx/>
            <a:buNone/>
            <a:tabLst/>
            <a:defRPr/>
          </a:pPr>
          <a:r>
            <a:rPr lang="en-US" sz="2800" dirty="0" smtClean="0"/>
            <a:t>Simplify</a:t>
          </a:r>
        </a:p>
        <a:p>
          <a:pPr algn="ctr"/>
          <a:endParaRPr lang="en-US" sz="1900" dirty="0"/>
        </a:p>
      </dgm:t>
    </dgm:pt>
    <dgm:pt modelId="{8291D85C-973F-42FE-AABC-ACEAA69CF4F6}" type="parTrans" cxnId="{3FA32796-FCA6-4D13-8F35-978AC2E3B631}">
      <dgm:prSet/>
      <dgm:spPr/>
      <dgm:t>
        <a:bodyPr/>
        <a:lstStyle/>
        <a:p>
          <a:endParaRPr lang="en-US"/>
        </a:p>
      </dgm:t>
    </dgm:pt>
    <dgm:pt modelId="{3C60FE4A-61F8-4EE6-B979-A27FBE1223D0}" type="sibTrans" cxnId="{3FA32796-FCA6-4D13-8F35-978AC2E3B631}">
      <dgm:prSet/>
      <dgm:spPr/>
      <dgm:t>
        <a:bodyPr/>
        <a:lstStyle/>
        <a:p>
          <a:endParaRPr lang="en-US"/>
        </a:p>
      </dgm:t>
    </dgm:pt>
    <dgm:pt modelId="{B9FAD7DE-C35D-4C85-A5B0-B6B5F34D73A0}" type="pres">
      <dgm:prSet presAssocID="{E672AB4F-885E-4737-B2D5-D4EDBC797C1D}" presName="compositeShape" presStyleCnt="0">
        <dgm:presLayoutVars>
          <dgm:chMax val="7"/>
          <dgm:dir/>
          <dgm:resizeHandles val="exact"/>
        </dgm:presLayoutVars>
      </dgm:prSet>
      <dgm:spPr/>
      <dgm:t>
        <a:bodyPr/>
        <a:lstStyle/>
        <a:p>
          <a:endParaRPr lang="en-US"/>
        </a:p>
      </dgm:t>
    </dgm:pt>
    <dgm:pt modelId="{B4EB93AC-A7FF-4475-8388-DC893004DB1F}" type="pres">
      <dgm:prSet presAssocID="{A0B7A9DF-3F23-4863-A1EB-CA482E7D1C7F}" presName="circ1" presStyleLbl="vennNode1" presStyleIdx="0" presStyleCnt="3"/>
      <dgm:spPr/>
      <dgm:t>
        <a:bodyPr/>
        <a:lstStyle/>
        <a:p>
          <a:endParaRPr lang="en-US"/>
        </a:p>
      </dgm:t>
    </dgm:pt>
    <dgm:pt modelId="{F725F47B-2F78-4EBA-8EAD-529AE3E14CCB}" type="pres">
      <dgm:prSet presAssocID="{A0B7A9DF-3F23-4863-A1EB-CA482E7D1C7F}" presName="circ1Tx" presStyleLbl="revTx" presStyleIdx="0" presStyleCnt="0">
        <dgm:presLayoutVars>
          <dgm:chMax val="0"/>
          <dgm:chPref val="0"/>
          <dgm:bulletEnabled val="1"/>
        </dgm:presLayoutVars>
      </dgm:prSet>
      <dgm:spPr/>
      <dgm:t>
        <a:bodyPr/>
        <a:lstStyle/>
        <a:p>
          <a:endParaRPr lang="en-US"/>
        </a:p>
      </dgm:t>
    </dgm:pt>
    <dgm:pt modelId="{28A56442-450B-4310-9802-E8E364D24D0C}" type="pres">
      <dgm:prSet presAssocID="{AE558C58-EDC1-44DE-AAAD-34C08BE347C3}" presName="circ2" presStyleLbl="vennNode1" presStyleIdx="1" presStyleCnt="3"/>
      <dgm:spPr/>
      <dgm:t>
        <a:bodyPr/>
        <a:lstStyle/>
        <a:p>
          <a:endParaRPr lang="en-US"/>
        </a:p>
      </dgm:t>
    </dgm:pt>
    <dgm:pt modelId="{E0C84A74-3E14-49AD-BBC0-E607C4CE0807}" type="pres">
      <dgm:prSet presAssocID="{AE558C58-EDC1-44DE-AAAD-34C08BE347C3}" presName="circ2Tx" presStyleLbl="revTx" presStyleIdx="0" presStyleCnt="0">
        <dgm:presLayoutVars>
          <dgm:chMax val="0"/>
          <dgm:chPref val="0"/>
          <dgm:bulletEnabled val="1"/>
        </dgm:presLayoutVars>
      </dgm:prSet>
      <dgm:spPr/>
      <dgm:t>
        <a:bodyPr/>
        <a:lstStyle/>
        <a:p>
          <a:endParaRPr lang="en-US"/>
        </a:p>
      </dgm:t>
    </dgm:pt>
    <dgm:pt modelId="{F68963DC-5DB5-45FF-A302-49E2C71CB441}" type="pres">
      <dgm:prSet presAssocID="{F03714E9-C868-4496-8A1B-A5A3B60633F7}" presName="circ3" presStyleLbl="vennNode1" presStyleIdx="2" presStyleCnt="3"/>
      <dgm:spPr/>
      <dgm:t>
        <a:bodyPr/>
        <a:lstStyle/>
        <a:p>
          <a:endParaRPr lang="en-US"/>
        </a:p>
      </dgm:t>
    </dgm:pt>
    <dgm:pt modelId="{F0A9C3D9-060C-4E46-B4B4-B11AAFE7AABD}" type="pres">
      <dgm:prSet presAssocID="{F03714E9-C868-4496-8A1B-A5A3B60633F7}" presName="circ3Tx" presStyleLbl="revTx" presStyleIdx="0" presStyleCnt="0">
        <dgm:presLayoutVars>
          <dgm:chMax val="0"/>
          <dgm:chPref val="0"/>
          <dgm:bulletEnabled val="1"/>
        </dgm:presLayoutVars>
      </dgm:prSet>
      <dgm:spPr/>
      <dgm:t>
        <a:bodyPr/>
        <a:lstStyle/>
        <a:p>
          <a:endParaRPr lang="en-US"/>
        </a:p>
      </dgm:t>
    </dgm:pt>
  </dgm:ptLst>
  <dgm:cxnLst>
    <dgm:cxn modelId="{63E530C2-C5F5-479D-99E7-58261EFB3F7A}" type="presOf" srcId="{AE558C58-EDC1-44DE-AAAD-34C08BE347C3}" destId="{E0C84A74-3E14-49AD-BBC0-E607C4CE0807}" srcOrd="1" destOrd="0" presId="urn:microsoft.com/office/officeart/2005/8/layout/venn1"/>
    <dgm:cxn modelId="{865E5C85-C4EF-488D-911A-16E0F20B2403}" type="presOf" srcId="{AE558C58-EDC1-44DE-AAAD-34C08BE347C3}" destId="{28A56442-450B-4310-9802-E8E364D24D0C}" srcOrd="0" destOrd="0" presId="urn:microsoft.com/office/officeart/2005/8/layout/venn1"/>
    <dgm:cxn modelId="{F20C3F90-CA5F-48EF-85ED-8356A879EAD8}" type="presOf" srcId="{A0B7A9DF-3F23-4863-A1EB-CA482E7D1C7F}" destId="{F725F47B-2F78-4EBA-8EAD-529AE3E14CCB}" srcOrd="1" destOrd="0" presId="urn:microsoft.com/office/officeart/2005/8/layout/venn1"/>
    <dgm:cxn modelId="{3FA32796-FCA6-4D13-8F35-978AC2E3B631}" srcId="{E672AB4F-885E-4737-B2D5-D4EDBC797C1D}" destId="{F03714E9-C868-4496-8A1B-A5A3B60633F7}" srcOrd="2" destOrd="0" parTransId="{8291D85C-973F-42FE-AABC-ACEAA69CF4F6}" sibTransId="{3C60FE4A-61F8-4EE6-B979-A27FBE1223D0}"/>
    <dgm:cxn modelId="{D19C8677-2F75-4A62-8DDE-3BBFCD7480A3}" srcId="{E672AB4F-885E-4737-B2D5-D4EDBC797C1D}" destId="{A0B7A9DF-3F23-4863-A1EB-CA482E7D1C7F}" srcOrd="0" destOrd="0" parTransId="{3644146E-F623-4E36-B65E-D2F6FF044686}" sibTransId="{799AD346-0926-4440-9420-EC2B4CCF6D3D}"/>
    <dgm:cxn modelId="{EC213FF0-961B-4A3C-B58C-0BFC4CAB7C2A}" type="presOf" srcId="{F03714E9-C868-4496-8A1B-A5A3B60633F7}" destId="{F68963DC-5DB5-45FF-A302-49E2C71CB441}" srcOrd="0" destOrd="0" presId="urn:microsoft.com/office/officeart/2005/8/layout/venn1"/>
    <dgm:cxn modelId="{8B66D7C8-9759-4788-9B75-5C4BC7614F42}" type="presOf" srcId="{F03714E9-C868-4496-8A1B-A5A3B60633F7}" destId="{F0A9C3D9-060C-4E46-B4B4-B11AAFE7AABD}" srcOrd="1" destOrd="0" presId="urn:microsoft.com/office/officeart/2005/8/layout/venn1"/>
    <dgm:cxn modelId="{1648DD16-75E9-4F6D-900C-BCF383243238}" type="presOf" srcId="{A0B7A9DF-3F23-4863-A1EB-CA482E7D1C7F}" destId="{B4EB93AC-A7FF-4475-8388-DC893004DB1F}" srcOrd="0" destOrd="0" presId="urn:microsoft.com/office/officeart/2005/8/layout/venn1"/>
    <dgm:cxn modelId="{06580535-59B7-4974-AC2B-6024851DE2CD}" type="presOf" srcId="{E672AB4F-885E-4737-B2D5-D4EDBC797C1D}" destId="{B9FAD7DE-C35D-4C85-A5B0-B6B5F34D73A0}" srcOrd="0" destOrd="0" presId="urn:microsoft.com/office/officeart/2005/8/layout/venn1"/>
    <dgm:cxn modelId="{EB2387CB-870C-42D5-99BF-DCF00465F7F7}" srcId="{E672AB4F-885E-4737-B2D5-D4EDBC797C1D}" destId="{AE558C58-EDC1-44DE-AAAD-34C08BE347C3}" srcOrd="1" destOrd="0" parTransId="{31042CF3-9D37-4468-AAFE-F80223DF5060}" sibTransId="{0C9C8826-F294-446B-B42A-C147764AB884}"/>
    <dgm:cxn modelId="{EE589C55-B5D0-40DF-92CB-35605B6FA2EC}" type="presParOf" srcId="{B9FAD7DE-C35D-4C85-A5B0-B6B5F34D73A0}" destId="{B4EB93AC-A7FF-4475-8388-DC893004DB1F}" srcOrd="0" destOrd="0" presId="urn:microsoft.com/office/officeart/2005/8/layout/venn1"/>
    <dgm:cxn modelId="{8DF2C5BE-4B29-462E-B685-527BCECA9CC5}" type="presParOf" srcId="{B9FAD7DE-C35D-4C85-A5B0-B6B5F34D73A0}" destId="{F725F47B-2F78-4EBA-8EAD-529AE3E14CCB}" srcOrd="1" destOrd="0" presId="urn:microsoft.com/office/officeart/2005/8/layout/venn1"/>
    <dgm:cxn modelId="{29EB96B1-D9A9-496B-BC0F-8704B7AD0B3A}" type="presParOf" srcId="{B9FAD7DE-C35D-4C85-A5B0-B6B5F34D73A0}" destId="{28A56442-450B-4310-9802-E8E364D24D0C}" srcOrd="2" destOrd="0" presId="urn:microsoft.com/office/officeart/2005/8/layout/venn1"/>
    <dgm:cxn modelId="{39C9B520-9826-4571-BA48-B8BC2988D9D2}" type="presParOf" srcId="{B9FAD7DE-C35D-4C85-A5B0-B6B5F34D73A0}" destId="{E0C84A74-3E14-49AD-BBC0-E607C4CE0807}" srcOrd="3" destOrd="0" presId="urn:microsoft.com/office/officeart/2005/8/layout/venn1"/>
    <dgm:cxn modelId="{D09CAAD6-57D5-48AB-8B98-4ACC9E79EAE7}" type="presParOf" srcId="{B9FAD7DE-C35D-4C85-A5B0-B6B5F34D73A0}" destId="{F68963DC-5DB5-45FF-A302-49E2C71CB441}" srcOrd="4" destOrd="0" presId="urn:microsoft.com/office/officeart/2005/8/layout/venn1"/>
    <dgm:cxn modelId="{BB59CDE0-A5EF-489A-B734-78283ACA8617}" type="presParOf" srcId="{B9FAD7DE-C35D-4C85-A5B0-B6B5F34D73A0}" destId="{F0A9C3D9-060C-4E46-B4B4-B11AAFE7AAB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186109-06DA-4685-9C24-C7CA0A0596EC}" type="doc">
      <dgm:prSet loTypeId="urn:microsoft.com/office/officeart/2005/8/layout/venn1" loCatId="relationship" qsTypeId="urn:microsoft.com/office/officeart/2005/8/quickstyle/simple1" qsCatId="simple" csTypeId="urn:microsoft.com/office/officeart/2005/8/colors/accent1_2" csCatId="accent1" phldr="1"/>
      <dgm:spPr/>
    </dgm:pt>
    <dgm:pt modelId="{8794D8A2-7E33-4CEB-A14F-1082A575AE6B}">
      <dgm:prSet phldrT="[Text]"/>
      <dgm:spPr>
        <a:solidFill>
          <a:srgbClr val="92D050">
            <a:alpha val="50000"/>
          </a:srgbClr>
        </a:solidFill>
      </dgm:spPr>
      <dgm:t>
        <a:bodyPr/>
        <a:lstStyle/>
        <a:p>
          <a:r>
            <a:rPr lang="en-CA" dirty="0" smtClean="0"/>
            <a:t>Academic upgrading</a:t>
          </a:r>
          <a:endParaRPr lang="en-CA" dirty="0"/>
        </a:p>
      </dgm:t>
    </dgm:pt>
    <dgm:pt modelId="{47443B45-10B4-453A-96A9-E26EA1B73678}" type="parTrans" cxnId="{49DB22B0-6FE4-493C-814E-98299FF3230B}">
      <dgm:prSet/>
      <dgm:spPr/>
      <dgm:t>
        <a:bodyPr/>
        <a:lstStyle/>
        <a:p>
          <a:endParaRPr lang="en-CA"/>
        </a:p>
      </dgm:t>
    </dgm:pt>
    <dgm:pt modelId="{9BAEF2CF-182D-4B5E-9ACF-44A5DAA5C12F}" type="sibTrans" cxnId="{49DB22B0-6FE4-493C-814E-98299FF3230B}">
      <dgm:prSet/>
      <dgm:spPr/>
      <dgm:t>
        <a:bodyPr/>
        <a:lstStyle/>
        <a:p>
          <a:endParaRPr lang="en-CA"/>
        </a:p>
      </dgm:t>
    </dgm:pt>
    <dgm:pt modelId="{C6F4B360-860C-4B43-9CA0-3F93EB98C481}" type="pres">
      <dgm:prSet presAssocID="{63186109-06DA-4685-9C24-C7CA0A0596EC}" presName="compositeShape" presStyleCnt="0">
        <dgm:presLayoutVars>
          <dgm:chMax val="7"/>
          <dgm:dir/>
          <dgm:resizeHandles val="exact"/>
        </dgm:presLayoutVars>
      </dgm:prSet>
      <dgm:spPr/>
    </dgm:pt>
    <dgm:pt modelId="{5B7D67B5-72A1-4A3A-BECC-CA103961700A}" type="pres">
      <dgm:prSet presAssocID="{8794D8A2-7E33-4CEB-A14F-1082A575AE6B}" presName="circ1TxSh" presStyleLbl="vennNode1" presStyleIdx="0" presStyleCnt="1" custScaleX="93455" custLinFactNeighborX="2382" custLinFactNeighborY="-4062"/>
      <dgm:spPr/>
      <dgm:t>
        <a:bodyPr/>
        <a:lstStyle/>
        <a:p>
          <a:endParaRPr lang="en-CA"/>
        </a:p>
      </dgm:t>
    </dgm:pt>
  </dgm:ptLst>
  <dgm:cxnLst>
    <dgm:cxn modelId="{2E4A6CB4-3FDD-446E-8671-005CB4FCFC5D}" type="presOf" srcId="{8794D8A2-7E33-4CEB-A14F-1082A575AE6B}" destId="{5B7D67B5-72A1-4A3A-BECC-CA103961700A}" srcOrd="0" destOrd="0" presId="urn:microsoft.com/office/officeart/2005/8/layout/venn1"/>
    <dgm:cxn modelId="{1CA54671-2548-4F0B-959E-CB9E88FB17B0}" type="presOf" srcId="{63186109-06DA-4685-9C24-C7CA0A0596EC}" destId="{C6F4B360-860C-4B43-9CA0-3F93EB98C481}" srcOrd="0" destOrd="0" presId="urn:microsoft.com/office/officeart/2005/8/layout/venn1"/>
    <dgm:cxn modelId="{49DB22B0-6FE4-493C-814E-98299FF3230B}" srcId="{63186109-06DA-4685-9C24-C7CA0A0596EC}" destId="{8794D8A2-7E33-4CEB-A14F-1082A575AE6B}" srcOrd="0" destOrd="0" parTransId="{47443B45-10B4-453A-96A9-E26EA1B73678}" sibTransId="{9BAEF2CF-182D-4B5E-9ACF-44A5DAA5C12F}"/>
    <dgm:cxn modelId="{6A2E14ED-9441-44B0-973B-99D9E16576B7}" type="presParOf" srcId="{C6F4B360-860C-4B43-9CA0-3F93EB98C481}" destId="{5B7D67B5-72A1-4A3A-BECC-CA103961700A}"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6BC72-03D6-40DB-BCCB-1C8262E9E7D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0C4828E1-BD7C-4F7E-A3DB-401D70A00F22}">
      <dgm:prSet phldrT="[Text]" custT="1"/>
      <dgm:spPr>
        <a:solidFill>
          <a:srgbClr val="FF9966"/>
        </a:solidFill>
      </dgm:spPr>
      <dgm:t>
        <a:bodyPr/>
        <a:lstStyle/>
        <a:p>
          <a:r>
            <a:rPr lang="en-US" sz="1200" dirty="0" smtClean="0">
              <a:solidFill>
                <a:schemeClr val="tx1"/>
              </a:solidFill>
            </a:rPr>
            <a:t>Early guarantee of aid</a:t>
          </a:r>
        </a:p>
        <a:p>
          <a:r>
            <a:rPr lang="en-US" sz="1200" dirty="0" smtClean="0">
              <a:solidFill>
                <a:schemeClr val="tx1"/>
              </a:solidFill>
            </a:rPr>
            <a:t>No conditions on type of PSE</a:t>
          </a:r>
          <a:endParaRPr lang="en-US" sz="1200" dirty="0">
            <a:solidFill>
              <a:schemeClr val="tx1"/>
            </a:solidFill>
          </a:endParaRPr>
        </a:p>
      </dgm:t>
    </dgm:pt>
    <dgm:pt modelId="{C0057E27-F89E-4D90-B9FD-7A32B1674B65}" type="parTrans" cxnId="{604A4033-6416-4C98-B040-334F7A3DFBC6}">
      <dgm:prSet/>
      <dgm:spPr/>
      <dgm:t>
        <a:bodyPr/>
        <a:lstStyle/>
        <a:p>
          <a:endParaRPr lang="en-US"/>
        </a:p>
      </dgm:t>
    </dgm:pt>
    <dgm:pt modelId="{0CA3F3E7-3BB2-4C7C-9ABC-CC4863A24BA3}" type="sibTrans" cxnId="{604A4033-6416-4C98-B040-334F7A3DFBC6}">
      <dgm:prSet/>
      <dgm:spPr/>
      <dgm:t>
        <a:bodyPr/>
        <a:lstStyle/>
        <a:p>
          <a:endParaRPr lang="en-US"/>
        </a:p>
      </dgm:t>
    </dgm:pt>
    <dgm:pt modelId="{0C74F706-B599-44F9-9444-EE7E6D429A2C}">
      <dgm:prSet phldrT="[Text]" custT="1"/>
      <dgm:spPr>
        <a:solidFill>
          <a:srgbClr val="FFFF99"/>
        </a:solidFill>
      </dgm:spPr>
      <dgm:t>
        <a:bodyPr/>
        <a:lstStyle/>
        <a:p>
          <a:r>
            <a:rPr lang="en-US" sz="1200" dirty="0" smtClean="0">
              <a:solidFill>
                <a:schemeClr val="tx1"/>
              </a:solidFill>
            </a:rPr>
            <a:t>Mandatory</a:t>
          </a:r>
        </a:p>
        <a:p>
          <a:r>
            <a:rPr lang="en-US" sz="1200" dirty="0" smtClean="0">
              <a:solidFill>
                <a:schemeClr val="tx1"/>
              </a:solidFill>
            </a:rPr>
            <a:t>Online account</a:t>
          </a:r>
        </a:p>
        <a:p>
          <a:r>
            <a:rPr lang="en-US" sz="1200" dirty="0" smtClean="0">
              <a:solidFill>
                <a:schemeClr val="tx1"/>
              </a:solidFill>
            </a:rPr>
            <a:t>Linear classroom activity</a:t>
          </a:r>
        </a:p>
        <a:p>
          <a:r>
            <a:rPr lang="en-US" sz="1200" dirty="0" smtClean="0">
              <a:solidFill>
                <a:schemeClr val="tx1"/>
              </a:solidFill>
            </a:rPr>
            <a:t>Removal of fees</a:t>
          </a:r>
          <a:endParaRPr lang="en-US" sz="1200" dirty="0">
            <a:solidFill>
              <a:schemeClr val="tx1"/>
            </a:solidFill>
          </a:endParaRPr>
        </a:p>
      </dgm:t>
    </dgm:pt>
    <dgm:pt modelId="{27F2CFE0-E911-4C5A-A9DE-4419F33D8E83}" type="parTrans" cxnId="{F324C47D-E958-4404-85FF-711AABC536CA}">
      <dgm:prSet/>
      <dgm:spPr/>
      <dgm:t>
        <a:bodyPr/>
        <a:lstStyle/>
        <a:p>
          <a:endParaRPr lang="en-US"/>
        </a:p>
      </dgm:t>
    </dgm:pt>
    <dgm:pt modelId="{5FF6E855-6180-40E1-82D5-11B1C45FDB67}" type="sibTrans" cxnId="{F324C47D-E958-4404-85FF-711AABC536CA}">
      <dgm:prSet/>
      <dgm:spPr/>
      <dgm:t>
        <a:bodyPr/>
        <a:lstStyle/>
        <a:p>
          <a:endParaRPr lang="en-US"/>
        </a:p>
      </dgm:t>
    </dgm:pt>
    <dgm:pt modelId="{48763854-335B-4D2C-9F55-F60081ACE38A}">
      <dgm:prSet phldrT="[Text]" custT="1"/>
      <dgm:spPr>
        <a:solidFill>
          <a:schemeClr val="accent1">
            <a:lumMod val="40000"/>
            <a:lumOff val="60000"/>
          </a:schemeClr>
        </a:solidFill>
      </dgm:spPr>
      <dgm:t>
        <a:bodyPr/>
        <a:lstStyle/>
        <a:p>
          <a:r>
            <a:rPr lang="en-US" sz="1200" dirty="0" smtClean="0">
              <a:solidFill>
                <a:schemeClr val="tx1"/>
              </a:solidFill>
            </a:rPr>
            <a:t>Unbiased career education support</a:t>
          </a:r>
        </a:p>
        <a:p>
          <a:r>
            <a:rPr lang="en-US" sz="1200" dirty="0" smtClean="0">
              <a:solidFill>
                <a:schemeClr val="tx1"/>
              </a:solidFill>
            </a:rPr>
            <a:t>Developmental progression</a:t>
          </a:r>
          <a:endParaRPr lang="en-US" sz="1200" dirty="0">
            <a:solidFill>
              <a:schemeClr val="tx1"/>
            </a:solidFill>
          </a:endParaRPr>
        </a:p>
      </dgm:t>
    </dgm:pt>
    <dgm:pt modelId="{A5A35EFC-A558-4381-B88E-1540E7CF3CCC}" type="parTrans" cxnId="{AE57E091-AD61-4FD1-A5EF-73940D9A7B2A}">
      <dgm:prSet/>
      <dgm:spPr/>
      <dgm:t>
        <a:bodyPr/>
        <a:lstStyle/>
        <a:p>
          <a:endParaRPr lang="en-US"/>
        </a:p>
      </dgm:t>
    </dgm:pt>
    <dgm:pt modelId="{CBEB54A5-42A2-4E7D-BCF0-413F9ADA5E8E}" type="sibTrans" cxnId="{AE57E091-AD61-4FD1-A5EF-73940D9A7B2A}">
      <dgm:prSet/>
      <dgm:spPr/>
      <dgm:t>
        <a:bodyPr/>
        <a:lstStyle/>
        <a:p>
          <a:endParaRPr lang="en-US"/>
        </a:p>
      </dgm:t>
    </dgm:pt>
    <dgm:pt modelId="{B0835FFC-F968-4D39-87E7-D70510A8A8F9}">
      <dgm:prSet phldrT="[Text]"/>
      <dgm:spPr/>
      <dgm:t>
        <a:bodyPr/>
        <a:lstStyle/>
        <a:p>
          <a:endParaRPr lang="en-US" dirty="0"/>
        </a:p>
      </dgm:t>
    </dgm:pt>
    <dgm:pt modelId="{A650B7EB-7B6D-4540-8516-5D8A2FF12519}" type="sibTrans" cxnId="{B8E0BB94-D695-4637-BDC3-093AA8BD1FED}">
      <dgm:prSet/>
      <dgm:spPr/>
      <dgm:t>
        <a:bodyPr/>
        <a:lstStyle/>
        <a:p>
          <a:endParaRPr lang="en-US"/>
        </a:p>
      </dgm:t>
    </dgm:pt>
    <dgm:pt modelId="{426E5320-3189-4E6A-A074-AE9457337FF2}" type="parTrans" cxnId="{B8E0BB94-D695-4637-BDC3-093AA8BD1FED}">
      <dgm:prSet/>
      <dgm:spPr/>
      <dgm:t>
        <a:bodyPr/>
        <a:lstStyle/>
        <a:p>
          <a:endParaRPr lang="en-US"/>
        </a:p>
      </dgm:t>
    </dgm:pt>
    <dgm:pt modelId="{106B5BA1-B54A-47DD-964C-5C3265CFA49B}">
      <dgm:prSet/>
      <dgm:spPr/>
      <dgm:t>
        <a:bodyPr/>
        <a:lstStyle/>
        <a:p>
          <a:endParaRPr lang="en-CA"/>
        </a:p>
      </dgm:t>
    </dgm:pt>
    <dgm:pt modelId="{95CEC1E0-829B-4024-A211-5D9A266E7BDE}" type="parTrans" cxnId="{B1F6E111-3575-435F-A076-CA6DDBD262F0}">
      <dgm:prSet/>
      <dgm:spPr/>
      <dgm:t>
        <a:bodyPr/>
        <a:lstStyle/>
        <a:p>
          <a:endParaRPr lang="en-US"/>
        </a:p>
      </dgm:t>
    </dgm:pt>
    <dgm:pt modelId="{A00CD19B-29A0-4537-801D-0652B246F876}" type="sibTrans" cxnId="{B1F6E111-3575-435F-A076-CA6DDBD262F0}">
      <dgm:prSet/>
      <dgm:spPr/>
      <dgm:t>
        <a:bodyPr/>
        <a:lstStyle/>
        <a:p>
          <a:endParaRPr lang="en-US"/>
        </a:p>
      </dgm:t>
    </dgm:pt>
    <dgm:pt modelId="{0D9F07D6-79A3-43DE-B0B9-55CAAA172671}" type="pres">
      <dgm:prSet presAssocID="{4036BC72-03D6-40DB-BCCB-1C8262E9E7D2}" presName="Name0" presStyleCnt="0">
        <dgm:presLayoutVars>
          <dgm:chMax val="4"/>
          <dgm:resizeHandles val="exact"/>
        </dgm:presLayoutVars>
      </dgm:prSet>
      <dgm:spPr/>
      <dgm:t>
        <a:bodyPr/>
        <a:lstStyle/>
        <a:p>
          <a:endParaRPr lang="en-CA"/>
        </a:p>
      </dgm:t>
    </dgm:pt>
    <dgm:pt modelId="{3355CDA1-D80A-40A4-8368-98F2C8795254}" type="pres">
      <dgm:prSet presAssocID="{4036BC72-03D6-40DB-BCCB-1C8262E9E7D2}" presName="ellipse" presStyleLbl="trBgShp" presStyleIdx="0" presStyleCnt="1" custScaleX="168681" custScaleY="134261" custLinFactNeighborX="235" custLinFactNeighborY="-16789"/>
      <dgm:spPr/>
    </dgm:pt>
    <dgm:pt modelId="{AC2345F3-0438-4EB0-8201-77B5B5759120}" type="pres">
      <dgm:prSet presAssocID="{4036BC72-03D6-40DB-BCCB-1C8262E9E7D2}" presName="arrow1" presStyleLbl="fgShp" presStyleIdx="0" presStyleCnt="1"/>
      <dgm:spPr/>
    </dgm:pt>
    <dgm:pt modelId="{DCD2ADB3-662D-4098-93A1-415506730C85}" type="pres">
      <dgm:prSet presAssocID="{4036BC72-03D6-40DB-BCCB-1C8262E9E7D2}" presName="rectangle" presStyleLbl="revTx" presStyleIdx="0" presStyleCnt="1" custScaleX="352286" custScaleY="96356" custLinFactY="69864" custLinFactNeighborX="4447" custLinFactNeighborY="100000">
        <dgm:presLayoutVars>
          <dgm:bulletEnabled val="1"/>
        </dgm:presLayoutVars>
      </dgm:prSet>
      <dgm:spPr/>
      <dgm:t>
        <a:bodyPr/>
        <a:lstStyle/>
        <a:p>
          <a:endParaRPr lang="en-US"/>
        </a:p>
      </dgm:t>
    </dgm:pt>
    <dgm:pt modelId="{055879BE-F075-4128-AF68-0FAE38FB638C}" type="pres">
      <dgm:prSet presAssocID="{0C74F706-B599-44F9-9444-EE7E6D429A2C}" presName="item1" presStyleLbl="node1" presStyleIdx="0" presStyleCnt="3" custScaleX="172728" custScaleY="132486" custLinFactNeighborX="-6999" custLinFactNeighborY="21686">
        <dgm:presLayoutVars>
          <dgm:bulletEnabled val="1"/>
        </dgm:presLayoutVars>
      </dgm:prSet>
      <dgm:spPr/>
      <dgm:t>
        <a:bodyPr/>
        <a:lstStyle/>
        <a:p>
          <a:endParaRPr lang="en-US"/>
        </a:p>
      </dgm:t>
    </dgm:pt>
    <dgm:pt modelId="{E86CCEB0-96C6-4C1D-9BD5-3DD6860F3D93}" type="pres">
      <dgm:prSet presAssocID="{48763854-335B-4D2C-9F55-F60081ACE38A}" presName="item2" presStyleLbl="node1" presStyleIdx="1" presStyleCnt="3" custScaleX="188688" custScaleY="136836" custLinFactNeighborX="-42829" custLinFactNeighborY="-24988">
        <dgm:presLayoutVars>
          <dgm:bulletEnabled val="1"/>
        </dgm:presLayoutVars>
      </dgm:prSet>
      <dgm:spPr/>
      <dgm:t>
        <a:bodyPr/>
        <a:lstStyle/>
        <a:p>
          <a:endParaRPr lang="en-US"/>
        </a:p>
      </dgm:t>
    </dgm:pt>
    <dgm:pt modelId="{FBBDF7F4-2F6E-4A75-AE51-3029A540EB36}" type="pres">
      <dgm:prSet presAssocID="{B0835FFC-F968-4D39-87E7-D70510A8A8F9}" presName="item3" presStyleLbl="node1" presStyleIdx="2" presStyleCnt="3" custScaleX="190424" custScaleY="131676" custLinFactNeighborX="64916" custLinFactNeighborY="-3390">
        <dgm:presLayoutVars>
          <dgm:bulletEnabled val="1"/>
        </dgm:presLayoutVars>
      </dgm:prSet>
      <dgm:spPr/>
      <dgm:t>
        <a:bodyPr/>
        <a:lstStyle/>
        <a:p>
          <a:endParaRPr lang="en-CA"/>
        </a:p>
      </dgm:t>
    </dgm:pt>
    <dgm:pt modelId="{BDE2357D-E42E-4039-A106-CF4AB1DEE73B}" type="pres">
      <dgm:prSet presAssocID="{4036BC72-03D6-40DB-BCCB-1C8262E9E7D2}" presName="funnel" presStyleLbl="trAlignAcc1" presStyleIdx="0" presStyleCnt="1" custScaleX="166117" custScaleY="130081" custLinFactNeighborX="-279" custLinFactNeighborY="344"/>
      <dgm:spPr/>
    </dgm:pt>
  </dgm:ptLst>
  <dgm:cxnLst>
    <dgm:cxn modelId="{604A4033-6416-4C98-B040-334F7A3DFBC6}" srcId="{4036BC72-03D6-40DB-BCCB-1C8262E9E7D2}" destId="{0C4828E1-BD7C-4F7E-A3DB-401D70A00F22}" srcOrd="0" destOrd="0" parTransId="{C0057E27-F89E-4D90-B9FD-7A32B1674B65}" sibTransId="{0CA3F3E7-3BB2-4C7C-9ABC-CC4863A24BA3}"/>
    <dgm:cxn modelId="{0E541687-B8C1-4352-8C20-99CF524CD34E}" type="presOf" srcId="{0C74F706-B599-44F9-9444-EE7E6D429A2C}" destId="{E86CCEB0-96C6-4C1D-9BD5-3DD6860F3D93}" srcOrd="0" destOrd="0" presId="urn:microsoft.com/office/officeart/2005/8/layout/funnel1"/>
    <dgm:cxn modelId="{B8E0BB94-D695-4637-BDC3-093AA8BD1FED}" srcId="{4036BC72-03D6-40DB-BCCB-1C8262E9E7D2}" destId="{B0835FFC-F968-4D39-87E7-D70510A8A8F9}" srcOrd="3" destOrd="0" parTransId="{426E5320-3189-4E6A-A074-AE9457337FF2}" sibTransId="{A650B7EB-7B6D-4540-8516-5D8A2FF12519}"/>
    <dgm:cxn modelId="{D1D85F18-2B14-4666-AECB-75FDBE1C17CE}" type="presOf" srcId="{0C4828E1-BD7C-4F7E-A3DB-401D70A00F22}" destId="{FBBDF7F4-2F6E-4A75-AE51-3029A540EB36}" srcOrd="0" destOrd="0" presId="urn:microsoft.com/office/officeart/2005/8/layout/funnel1"/>
    <dgm:cxn modelId="{AE57E091-AD61-4FD1-A5EF-73940D9A7B2A}" srcId="{4036BC72-03D6-40DB-BCCB-1C8262E9E7D2}" destId="{48763854-335B-4D2C-9F55-F60081ACE38A}" srcOrd="2" destOrd="0" parTransId="{A5A35EFC-A558-4381-B88E-1540E7CF3CCC}" sibTransId="{CBEB54A5-42A2-4E7D-BCF0-413F9ADA5E8E}"/>
    <dgm:cxn modelId="{117ED532-1763-4925-A094-5B2F7C0E395B}" type="presOf" srcId="{B0835FFC-F968-4D39-87E7-D70510A8A8F9}" destId="{DCD2ADB3-662D-4098-93A1-415506730C85}" srcOrd="0" destOrd="0" presId="urn:microsoft.com/office/officeart/2005/8/layout/funnel1"/>
    <dgm:cxn modelId="{DEE81441-F697-462E-A3F5-D84B2BB52B70}" type="presOf" srcId="{4036BC72-03D6-40DB-BCCB-1C8262E9E7D2}" destId="{0D9F07D6-79A3-43DE-B0B9-55CAAA172671}" srcOrd="0" destOrd="0" presId="urn:microsoft.com/office/officeart/2005/8/layout/funnel1"/>
    <dgm:cxn modelId="{B1F6E111-3575-435F-A076-CA6DDBD262F0}" srcId="{4036BC72-03D6-40DB-BCCB-1C8262E9E7D2}" destId="{106B5BA1-B54A-47DD-964C-5C3265CFA49B}" srcOrd="4" destOrd="0" parTransId="{95CEC1E0-829B-4024-A211-5D9A266E7BDE}" sibTransId="{A00CD19B-29A0-4537-801D-0652B246F876}"/>
    <dgm:cxn modelId="{F324C47D-E958-4404-85FF-711AABC536CA}" srcId="{4036BC72-03D6-40DB-BCCB-1C8262E9E7D2}" destId="{0C74F706-B599-44F9-9444-EE7E6D429A2C}" srcOrd="1" destOrd="0" parTransId="{27F2CFE0-E911-4C5A-A9DE-4419F33D8E83}" sibTransId="{5FF6E855-6180-40E1-82D5-11B1C45FDB67}"/>
    <dgm:cxn modelId="{4941E531-61F7-4FF4-B141-D661CE30B641}" type="presOf" srcId="{48763854-335B-4D2C-9F55-F60081ACE38A}" destId="{055879BE-F075-4128-AF68-0FAE38FB638C}" srcOrd="0" destOrd="0" presId="urn:microsoft.com/office/officeart/2005/8/layout/funnel1"/>
    <dgm:cxn modelId="{6287B9E5-3238-4415-8662-03DE684BCBC6}" type="presParOf" srcId="{0D9F07D6-79A3-43DE-B0B9-55CAAA172671}" destId="{3355CDA1-D80A-40A4-8368-98F2C8795254}" srcOrd="0" destOrd="0" presId="urn:microsoft.com/office/officeart/2005/8/layout/funnel1"/>
    <dgm:cxn modelId="{A68D47F3-1043-433C-8BB7-996CC0C0E306}" type="presParOf" srcId="{0D9F07D6-79A3-43DE-B0B9-55CAAA172671}" destId="{AC2345F3-0438-4EB0-8201-77B5B5759120}" srcOrd="1" destOrd="0" presId="urn:microsoft.com/office/officeart/2005/8/layout/funnel1"/>
    <dgm:cxn modelId="{C183CCCB-B0F4-439C-8C60-E56BF6DBD281}" type="presParOf" srcId="{0D9F07D6-79A3-43DE-B0B9-55CAAA172671}" destId="{DCD2ADB3-662D-4098-93A1-415506730C85}" srcOrd="2" destOrd="0" presId="urn:microsoft.com/office/officeart/2005/8/layout/funnel1"/>
    <dgm:cxn modelId="{06706A41-DAE4-4176-8026-6DD4101F8CDA}" type="presParOf" srcId="{0D9F07D6-79A3-43DE-B0B9-55CAAA172671}" destId="{055879BE-F075-4128-AF68-0FAE38FB638C}" srcOrd="3" destOrd="0" presId="urn:microsoft.com/office/officeart/2005/8/layout/funnel1"/>
    <dgm:cxn modelId="{152C37DF-DAFC-4E29-9982-972D5CA061F6}" type="presParOf" srcId="{0D9F07D6-79A3-43DE-B0B9-55CAAA172671}" destId="{E86CCEB0-96C6-4C1D-9BD5-3DD6860F3D93}" srcOrd="4" destOrd="0" presId="urn:microsoft.com/office/officeart/2005/8/layout/funnel1"/>
    <dgm:cxn modelId="{9A5481B4-3E78-4CFD-9B14-A50FA57528D9}" type="presParOf" srcId="{0D9F07D6-79A3-43DE-B0B9-55CAAA172671}" destId="{FBBDF7F4-2F6E-4A75-AE51-3029A540EB36}" srcOrd="5" destOrd="0" presId="urn:microsoft.com/office/officeart/2005/8/layout/funnel1"/>
    <dgm:cxn modelId="{EE3B6EA5-0CCE-4F46-88E7-B90D079AD812}" type="presParOf" srcId="{0D9F07D6-79A3-43DE-B0B9-55CAAA172671}" destId="{BDE2357D-E42E-4039-A106-CF4AB1DEE73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712CE7-9752-4384-9613-5B40498DAF9A}" type="doc">
      <dgm:prSet loTypeId="urn:microsoft.com/office/officeart/2005/8/layout/hProcess10#1" loCatId="picture" qsTypeId="urn:microsoft.com/office/officeart/2005/8/quickstyle/simple1" qsCatId="simple" csTypeId="urn:microsoft.com/office/officeart/2005/8/colors/accent1_2" csCatId="accent1" phldr="1"/>
      <dgm:spPr/>
      <dgm:t>
        <a:bodyPr/>
        <a:lstStyle/>
        <a:p>
          <a:endParaRPr lang="en-US"/>
        </a:p>
      </dgm:t>
    </dgm:pt>
    <dgm:pt modelId="{00DB62FF-1D39-4561-AA8B-ED0B742FE0C4}">
      <dgm:prSet phldrT="[Text]" custT="1"/>
      <dgm:spPr/>
      <dgm:t>
        <a:bodyPr/>
        <a:lstStyle/>
        <a:p>
          <a:r>
            <a:rPr lang="en-US" sz="1200" dirty="0" smtClean="0"/>
            <a:t>Grade 9</a:t>
          </a:r>
          <a:endParaRPr lang="en-US" sz="1200" dirty="0"/>
        </a:p>
      </dgm:t>
    </dgm:pt>
    <dgm:pt modelId="{A78FD40B-74DF-4327-9A36-B923AD67656E}" type="parTrans" cxnId="{F96DD3A1-3AB5-4C99-BE24-86CD357A86C8}">
      <dgm:prSet/>
      <dgm:spPr/>
      <dgm:t>
        <a:bodyPr/>
        <a:lstStyle/>
        <a:p>
          <a:endParaRPr lang="en-US"/>
        </a:p>
      </dgm:t>
    </dgm:pt>
    <dgm:pt modelId="{76F4FD83-EE18-43F3-8B51-79AA7D8A0E49}" type="sibTrans" cxnId="{F96DD3A1-3AB5-4C99-BE24-86CD357A86C8}">
      <dgm:prSet/>
      <dgm:spPr/>
      <dgm:t>
        <a:bodyPr/>
        <a:lstStyle/>
        <a:p>
          <a:endParaRPr lang="en-US"/>
        </a:p>
      </dgm:t>
    </dgm:pt>
    <dgm:pt modelId="{A97C866F-3202-420A-847A-43319360197F}">
      <dgm:prSet phldrT="[Text]" custT="1"/>
      <dgm:spPr/>
      <dgm:t>
        <a:bodyPr/>
        <a:lstStyle/>
        <a:p>
          <a:r>
            <a:rPr lang="en-US" sz="1100" dirty="0" smtClean="0"/>
            <a:t>Online portfolio creation/exploration</a:t>
          </a:r>
          <a:endParaRPr lang="en-US" sz="1100" dirty="0"/>
        </a:p>
      </dgm:t>
    </dgm:pt>
    <dgm:pt modelId="{3F43F99F-DECC-4AC5-95B9-8D14FBFAFA53}" type="parTrans" cxnId="{0484BE08-C7B1-4D1A-B7EF-981DC5CFEB46}">
      <dgm:prSet/>
      <dgm:spPr/>
      <dgm:t>
        <a:bodyPr/>
        <a:lstStyle/>
        <a:p>
          <a:endParaRPr lang="en-US"/>
        </a:p>
      </dgm:t>
    </dgm:pt>
    <dgm:pt modelId="{EC85DD3B-D51B-4E3A-838D-0008AAA02B21}" type="sibTrans" cxnId="{0484BE08-C7B1-4D1A-B7EF-981DC5CFEB46}">
      <dgm:prSet/>
      <dgm:spPr/>
      <dgm:t>
        <a:bodyPr/>
        <a:lstStyle/>
        <a:p>
          <a:endParaRPr lang="en-US"/>
        </a:p>
      </dgm:t>
    </dgm:pt>
    <dgm:pt modelId="{8B2F0426-EDCA-493A-846A-BE8CDBC15636}">
      <dgm:prSet phldrT="[Text]" custT="1"/>
      <dgm:spPr/>
      <dgm:t>
        <a:bodyPr/>
        <a:lstStyle/>
        <a:p>
          <a:r>
            <a:rPr lang="en-US" sz="1100" dirty="0" smtClean="0"/>
            <a:t>Delivery of aid guarantee</a:t>
          </a:r>
          <a:endParaRPr lang="en-US" sz="1100" dirty="0"/>
        </a:p>
      </dgm:t>
    </dgm:pt>
    <dgm:pt modelId="{3AAACBFF-773F-4953-BD2E-36EF586DFE97}" type="parTrans" cxnId="{D4349BBF-ACF0-452A-A47F-102F66A2E17B}">
      <dgm:prSet/>
      <dgm:spPr/>
      <dgm:t>
        <a:bodyPr/>
        <a:lstStyle/>
        <a:p>
          <a:endParaRPr lang="en-US"/>
        </a:p>
      </dgm:t>
    </dgm:pt>
    <dgm:pt modelId="{EC24DF03-927D-420F-8FEA-797ED6ECFAAB}" type="sibTrans" cxnId="{D4349BBF-ACF0-452A-A47F-102F66A2E17B}">
      <dgm:prSet/>
      <dgm:spPr/>
      <dgm:t>
        <a:bodyPr/>
        <a:lstStyle/>
        <a:p>
          <a:endParaRPr lang="en-US"/>
        </a:p>
      </dgm:t>
    </dgm:pt>
    <dgm:pt modelId="{1ED74B4E-6075-44FC-97EA-5CD9A6CCED43}">
      <dgm:prSet phldrT="[Text]" custT="1"/>
      <dgm:spPr/>
      <dgm:t>
        <a:bodyPr/>
        <a:lstStyle/>
        <a:p>
          <a:r>
            <a:rPr lang="en-US" sz="1200" dirty="0" smtClean="0"/>
            <a:t>Grade 10</a:t>
          </a:r>
          <a:endParaRPr lang="en-US" sz="1200" dirty="0"/>
        </a:p>
      </dgm:t>
    </dgm:pt>
    <dgm:pt modelId="{EF8AB7D6-3BC3-46DC-9413-D7ACF3322B90}" type="parTrans" cxnId="{40A06059-21E6-4540-B4EE-FF77C15677C0}">
      <dgm:prSet/>
      <dgm:spPr/>
      <dgm:t>
        <a:bodyPr/>
        <a:lstStyle/>
        <a:p>
          <a:endParaRPr lang="en-US"/>
        </a:p>
      </dgm:t>
    </dgm:pt>
    <dgm:pt modelId="{17E1CF06-2FE6-4631-B331-EA9D6222589D}" type="sibTrans" cxnId="{40A06059-21E6-4540-B4EE-FF77C15677C0}">
      <dgm:prSet/>
      <dgm:spPr/>
      <dgm:t>
        <a:bodyPr/>
        <a:lstStyle/>
        <a:p>
          <a:endParaRPr lang="en-US"/>
        </a:p>
      </dgm:t>
    </dgm:pt>
    <dgm:pt modelId="{B767409F-25FB-4B51-956E-7C6212FFDFE4}">
      <dgm:prSet phldrT="[Text]" custT="1"/>
      <dgm:spPr/>
      <dgm:t>
        <a:bodyPr/>
        <a:lstStyle/>
        <a:p>
          <a:r>
            <a:rPr lang="en-US" sz="1100" dirty="0" smtClean="0"/>
            <a:t>Refining &amp; prioritize postsecondary choices</a:t>
          </a:r>
          <a:endParaRPr lang="en-US" sz="1100" dirty="0"/>
        </a:p>
      </dgm:t>
    </dgm:pt>
    <dgm:pt modelId="{0021BC86-1ED3-4923-874D-742F5C540C13}" type="parTrans" cxnId="{F7B9568D-336E-4827-B638-FC741C26D928}">
      <dgm:prSet/>
      <dgm:spPr/>
      <dgm:t>
        <a:bodyPr/>
        <a:lstStyle/>
        <a:p>
          <a:endParaRPr lang="en-US"/>
        </a:p>
      </dgm:t>
    </dgm:pt>
    <dgm:pt modelId="{A0A285CB-4F6C-45F5-9EBC-6D3BA2A31DCC}" type="sibTrans" cxnId="{F7B9568D-336E-4827-B638-FC741C26D928}">
      <dgm:prSet/>
      <dgm:spPr/>
      <dgm:t>
        <a:bodyPr/>
        <a:lstStyle/>
        <a:p>
          <a:endParaRPr lang="en-US"/>
        </a:p>
      </dgm:t>
    </dgm:pt>
    <dgm:pt modelId="{5BF79001-98B9-4FBD-9C1E-8D25E1A7806C}">
      <dgm:prSet phldrT="[Text]" custT="1"/>
      <dgm:spPr/>
      <dgm:t>
        <a:bodyPr/>
        <a:lstStyle/>
        <a:p>
          <a:r>
            <a:rPr lang="en-US" sz="1200" dirty="0" smtClean="0"/>
            <a:t>Grades 11-12</a:t>
          </a:r>
          <a:endParaRPr lang="en-US" sz="1200" dirty="0"/>
        </a:p>
      </dgm:t>
    </dgm:pt>
    <dgm:pt modelId="{4FF85FAF-04BC-42FE-867B-45800F936801}" type="parTrans" cxnId="{2A2D3334-999D-493D-9AA8-2DDF6908EF19}">
      <dgm:prSet/>
      <dgm:spPr/>
      <dgm:t>
        <a:bodyPr/>
        <a:lstStyle/>
        <a:p>
          <a:endParaRPr lang="en-US"/>
        </a:p>
      </dgm:t>
    </dgm:pt>
    <dgm:pt modelId="{96B6D0A7-2D2E-456E-BA6A-19191B3BAC3D}" type="sibTrans" cxnId="{2A2D3334-999D-493D-9AA8-2DDF6908EF19}">
      <dgm:prSet/>
      <dgm:spPr/>
      <dgm:t>
        <a:bodyPr/>
        <a:lstStyle/>
        <a:p>
          <a:endParaRPr lang="en-US"/>
        </a:p>
      </dgm:t>
    </dgm:pt>
    <dgm:pt modelId="{61196B7B-FEF7-49AB-A6F7-763F89519D62}">
      <dgm:prSet phldrT="[Text]" custT="1"/>
      <dgm:spPr/>
      <dgm:t>
        <a:bodyPr/>
        <a:lstStyle/>
        <a:p>
          <a:r>
            <a:rPr lang="en-US" sz="1100" dirty="0" smtClean="0"/>
            <a:t>Finalize default applications</a:t>
          </a:r>
          <a:endParaRPr lang="en-US" sz="1100" dirty="0"/>
        </a:p>
      </dgm:t>
    </dgm:pt>
    <dgm:pt modelId="{D7F69BC7-BF7C-4F5F-B308-1D2BFA77F094}" type="parTrans" cxnId="{F029CA1F-11D1-4178-A56B-81DBE49951F9}">
      <dgm:prSet/>
      <dgm:spPr/>
      <dgm:t>
        <a:bodyPr/>
        <a:lstStyle/>
        <a:p>
          <a:endParaRPr lang="en-US"/>
        </a:p>
      </dgm:t>
    </dgm:pt>
    <dgm:pt modelId="{F04B2981-FC27-43A1-8F1C-516FA6DC7064}" type="sibTrans" cxnId="{F029CA1F-11D1-4178-A56B-81DBE49951F9}">
      <dgm:prSet/>
      <dgm:spPr/>
      <dgm:t>
        <a:bodyPr/>
        <a:lstStyle/>
        <a:p>
          <a:endParaRPr lang="en-US"/>
        </a:p>
      </dgm:t>
    </dgm:pt>
    <dgm:pt modelId="{81CDCDE8-0D8F-494D-8914-6D42806ADC7B}">
      <dgm:prSet phldrT="[Text]" custT="1"/>
      <dgm:spPr/>
      <dgm:t>
        <a:bodyPr/>
        <a:lstStyle/>
        <a:p>
          <a:r>
            <a:rPr lang="en-US" sz="1100" dirty="0" smtClean="0"/>
            <a:t>Develop interests and prerequisites through course choices</a:t>
          </a:r>
          <a:endParaRPr lang="en-US" sz="1100" dirty="0"/>
        </a:p>
      </dgm:t>
    </dgm:pt>
    <dgm:pt modelId="{5591D547-62AF-4C7E-89DC-D8F055BAE7C3}" type="parTrans" cxnId="{A23EDCDB-F5E7-4F05-98B4-F779009F2D8B}">
      <dgm:prSet/>
      <dgm:spPr/>
      <dgm:t>
        <a:bodyPr/>
        <a:lstStyle/>
        <a:p>
          <a:endParaRPr lang="en-US"/>
        </a:p>
      </dgm:t>
    </dgm:pt>
    <dgm:pt modelId="{56B70324-00D3-4F63-88BB-24C25C27EDC0}" type="sibTrans" cxnId="{A23EDCDB-F5E7-4F05-98B4-F779009F2D8B}">
      <dgm:prSet/>
      <dgm:spPr/>
      <dgm:t>
        <a:bodyPr/>
        <a:lstStyle/>
        <a:p>
          <a:endParaRPr lang="en-US"/>
        </a:p>
      </dgm:t>
    </dgm:pt>
    <dgm:pt modelId="{B6A93BDB-C9B8-4544-8247-C8D5244A2171}">
      <dgm:prSet phldrT="[Text]" custT="1"/>
      <dgm:spPr/>
      <dgm:t>
        <a:bodyPr/>
        <a:lstStyle/>
        <a:p>
          <a:r>
            <a:rPr lang="en-US" sz="1100" dirty="0" smtClean="0"/>
            <a:t>Automatic program application</a:t>
          </a:r>
          <a:endParaRPr lang="en-US" sz="1100" dirty="0"/>
        </a:p>
      </dgm:t>
    </dgm:pt>
    <dgm:pt modelId="{DAB1D05D-DD6B-4918-8780-E37BE4723D09}" type="parTrans" cxnId="{7F1CFDF1-E997-4CB1-AC66-914997D5B36D}">
      <dgm:prSet/>
      <dgm:spPr/>
      <dgm:t>
        <a:bodyPr/>
        <a:lstStyle/>
        <a:p>
          <a:endParaRPr lang="en-US"/>
        </a:p>
      </dgm:t>
    </dgm:pt>
    <dgm:pt modelId="{FB6BA62F-F5A1-46B9-AFEA-E2E98BDC02E7}" type="sibTrans" cxnId="{7F1CFDF1-E997-4CB1-AC66-914997D5B36D}">
      <dgm:prSet/>
      <dgm:spPr/>
      <dgm:t>
        <a:bodyPr/>
        <a:lstStyle/>
        <a:p>
          <a:endParaRPr lang="en-US"/>
        </a:p>
      </dgm:t>
    </dgm:pt>
    <dgm:pt modelId="{F914DB3E-501A-410C-8E0F-4DD82EF8C532}">
      <dgm:prSet phldrT="[Text]" custT="1"/>
      <dgm:spPr/>
      <dgm:t>
        <a:bodyPr/>
        <a:lstStyle/>
        <a:p>
          <a:r>
            <a:rPr lang="en-US" sz="1100" dirty="0" smtClean="0"/>
            <a:t>Automatic aid application</a:t>
          </a:r>
          <a:endParaRPr lang="en-US" sz="1100" dirty="0"/>
        </a:p>
      </dgm:t>
    </dgm:pt>
    <dgm:pt modelId="{EA5374FA-C7D6-40A9-B814-06488204F560}" type="parTrans" cxnId="{025575E2-8642-4B7C-8EA2-974F36FB6C8F}">
      <dgm:prSet/>
      <dgm:spPr/>
      <dgm:t>
        <a:bodyPr/>
        <a:lstStyle/>
        <a:p>
          <a:endParaRPr lang="en-US"/>
        </a:p>
      </dgm:t>
    </dgm:pt>
    <dgm:pt modelId="{1F5D9F71-F09A-49EF-AFB9-A3B097398630}" type="sibTrans" cxnId="{025575E2-8642-4B7C-8EA2-974F36FB6C8F}">
      <dgm:prSet/>
      <dgm:spPr/>
      <dgm:t>
        <a:bodyPr/>
        <a:lstStyle/>
        <a:p>
          <a:endParaRPr lang="en-US"/>
        </a:p>
      </dgm:t>
    </dgm:pt>
    <dgm:pt modelId="{BC52ECD2-0361-4880-A6B9-C25562B04590}">
      <dgm:prSet phldrT="[Text]" custT="1"/>
      <dgm:spPr/>
      <dgm:t>
        <a:bodyPr/>
        <a:lstStyle/>
        <a:p>
          <a:r>
            <a:rPr lang="en-US" sz="1100" dirty="0" smtClean="0"/>
            <a:t>Postsecondary budgeting</a:t>
          </a:r>
          <a:endParaRPr lang="en-US" sz="1100" dirty="0"/>
        </a:p>
      </dgm:t>
    </dgm:pt>
    <dgm:pt modelId="{8C87638D-2C3C-4207-AEFA-2CF4B9D6647B}" type="parTrans" cxnId="{A1ACE812-C612-4946-8236-D80B80E32F5A}">
      <dgm:prSet/>
      <dgm:spPr/>
      <dgm:t>
        <a:bodyPr/>
        <a:lstStyle/>
        <a:p>
          <a:endParaRPr lang="en-US"/>
        </a:p>
      </dgm:t>
    </dgm:pt>
    <dgm:pt modelId="{C137C7CF-C11B-4DA0-8502-099C64C79B79}" type="sibTrans" cxnId="{A1ACE812-C612-4946-8236-D80B80E32F5A}">
      <dgm:prSet/>
      <dgm:spPr/>
      <dgm:t>
        <a:bodyPr/>
        <a:lstStyle/>
        <a:p>
          <a:endParaRPr lang="en-US"/>
        </a:p>
      </dgm:t>
    </dgm:pt>
    <dgm:pt modelId="{A50AFEC3-AEA8-49AE-A607-C8DFD635D898}" type="pres">
      <dgm:prSet presAssocID="{CF712CE7-9752-4384-9613-5B40498DAF9A}" presName="Name0" presStyleCnt="0">
        <dgm:presLayoutVars>
          <dgm:dir/>
          <dgm:resizeHandles val="exact"/>
        </dgm:presLayoutVars>
      </dgm:prSet>
      <dgm:spPr/>
      <dgm:t>
        <a:bodyPr/>
        <a:lstStyle/>
        <a:p>
          <a:endParaRPr lang="en-CA"/>
        </a:p>
      </dgm:t>
    </dgm:pt>
    <dgm:pt modelId="{9CCB9FB3-CADA-4C6B-9E58-AF7ECAA651F3}" type="pres">
      <dgm:prSet presAssocID="{00DB62FF-1D39-4561-AA8B-ED0B742FE0C4}" presName="composite" presStyleCnt="0"/>
      <dgm:spPr/>
    </dgm:pt>
    <dgm:pt modelId="{AAED4260-83EF-4AD2-8858-0FBACCCBD7CC}" type="pres">
      <dgm:prSet presAssocID="{00DB62FF-1D39-4561-AA8B-ED0B742FE0C4}" presName="imagSh" presStyleLbl="b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F100AC11-4934-413B-9A64-F053F863C4F4}" type="pres">
      <dgm:prSet presAssocID="{00DB62FF-1D39-4561-AA8B-ED0B742FE0C4}" presName="txNode" presStyleLbl="node1" presStyleIdx="0" presStyleCnt="3" custLinFactNeighborX="2908" custLinFactNeighborY="-2574">
        <dgm:presLayoutVars>
          <dgm:bulletEnabled val="1"/>
        </dgm:presLayoutVars>
      </dgm:prSet>
      <dgm:spPr/>
      <dgm:t>
        <a:bodyPr/>
        <a:lstStyle/>
        <a:p>
          <a:endParaRPr lang="en-US"/>
        </a:p>
      </dgm:t>
    </dgm:pt>
    <dgm:pt modelId="{C2BF0D4F-4E08-4FA4-ADCB-8131C5151193}" type="pres">
      <dgm:prSet presAssocID="{76F4FD83-EE18-43F3-8B51-79AA7D8A0E49}" presName="sibTrans" presStyleLbl="sibTrans2D1" presStyleIdx="0" presStyleCnt="2"/>
      <dgm:spPr/>
      <dgm:t>
        <a:bodyPr/>
        <a:lstStyle/>
        <a:p>
          <a:endParaRPr lang="en-CA"/>
        </a:p>
      </dgm:t>
    </dgm:pt>
    <dgm:pt modelId="{00ADD635-1777-488F-81D5-6F40DF2A3709}" type="pres">
      <dgm:prSet presAssocID="{76F4FD83-EE18-43F3-8B51-79AA7D8A0E49}" presName="connTx" presStyleLbl="sibTrans2D1" presStyleIdx="0" presStyleCnt="2"/>
      <dgm:spPr/>
      <dgm:t>
        <a:bodyPr/>
        <a:lstStyle/>
        <a:p>
          <a:endParaRPr lang="en-CA"/>
        </a:p>
      </dgm:t>
    </dgm:pt>
    <dgm:pt modelId="{6A2AF392-9008-4188-B18A-63DC39F53967}" type="pres">
      <dgm:prSet presAssocID="{1ED74B4E-6075-44FC-97EA-5CD9A6CCED43}" presName="composite" presStyleCnt="0"/>
      <dgm:spPr/>
    </dgm:pt>
    <dgm:pt modelId="{AE469B32-1146-4C0E-AD8E-A843238A2946}" type="pres">
      <dgm:prSet presAssocID="{1ED74B4E-6075-44FC-97EA-5CD9A6CCED43}"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857AF1E2-C32E-415D-B137-7C63E6B012BF}" type="pres">
      <dgm:prSet presAssocID="{1ED74B4E-6075-44FC-97EA-5CD9A6CCED43}" presName="txNode" presStyleLbl="node1" presStyleIdx="1" presStyleCnt="3" custLinFactNeighborX="3063" custLinFactNeighborY="-2133">
        <dgm:presLayoutVars>
          <dgm:bulletEnabled val="1"/>
        </dgm:presLayoutVars>
      </dgm:prSet>
      <dgm:spPr/>
      <dgm:t>
        <a:bodyPr/>
        <a:lstStyle/>
        <a:p>
          <a:endParaRPr lang="en-US"/>
        </a:p>
      </dgm:t>
    </dgm:pt>
    <dgm:pt modelId="{C2EA8A00-F145-4641-9612-F4671E433E9F}" type="pres">
      <dgm:prSet presAssocID="{17E1CF06-2FE6-4631-B331-EA9D6222589D}" presName="sibTrans" presStyleLbl="sibTrans2D1" presStyleIdx="1" presStyleCnt="2"/>
      <dgm:spPr/>
      <dgm:t>
        <a:bodyPr/>
        <a:lstStyle/>
        <a:p>
          <a:endParaRPr lang="en-CA"/>
        </a:p>
      </dgm:t>
    </dgm:pt>
    <dgm:pt modelId="{AD1189A7-DE09-466F-9791-BF8C9A9A3E28}" type="pres">
      <dgm:prSet presAssocID="{17E1CF06-2FE6-4631-B331-EA9D6222589D}" presName="connTx" presStyleLbl="sibTrans2D1" presStyleIdx="1" presStyleCnt="2"/>
      <dgm:spPr/>
      <dgm:t>
        <a:bodyPr/>
        <a:lstStyle/>
        <a:p>
          <a:endParaRPr lang="en-CA"/>
        </a:p>
      </dgm:t>
    </dgm:pt>
    <dgm:pt modelId="{8605C79E-5B88-4A1C-A0EE-49CECFABD038}" type="pres">
      <dgm:prSet presAssocID="{5BF79001-98B9-4FBD-9C1E-8D25E1A7806C}" presName="composite" presStyleCnt="0"/>
      <dgm:spPr/>
    </dgm:pt>
    <dgm:pt modelId="{E52CED77-29C6-4609-9B2C-9731649175D2}" type="pres">
      <dgm:prSet presAssocID="{5BF79001-98B9-4FBD-9C1E-8D25E1A7806C}"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452F2265-0C45-4EFE-999A-794383249873}" type="pres">
      <dgm:prSet presAssocID="{5BF79001-98B9-4FBD-9C1E-8D25E1A7806C}" presName="txNode" presStyleLbl="node1" presStyleIdx="2" presStyleCnt="3" custLinFactNeighborX="43427" custLinFactNeighborY="5185">
        <dgm:presLayoutVars>
          <dgm:bulletEnabled val="1"/>
        </dgm:presLayoutVars>
      </dgm:prSet>
      <dgm:spPr/>
      <dgm:t>
        <a:bodyPr/>
        <a:lstStyle/>
        <a:p>
          <a:endParaRPr lang="en-US"/>
        </a:p>
      </dgm:t>
    </dgm:pt>
  </dgm:ptLst>
  <dgm:cxnLst>
    <dgm:cxn modelId="{352113A0-2F38-4C72-9A82-16987DE59A2D}" type="presOf" srcId="{61196B7B-FEF7-49AB-A6F7-763F89519D62}" destId="{452F2265-0C45-4EFE-999A-794383249873}" srcOrd="0" destOrd="1" presId="urn:microsoft.com/office/officeart/2005/8/layout/hProcess10#1"/>
    <dgm:cxn modelId="{B3B9C262-40A2-4ED1-B5B6-5BD61E02085F}" type="presOf" srcId="{8B2F0426-EDCA-493A-846A-BE8CDBC15636}" destId="{F100AC11-4934-413B-9A64-F053F863C4F4}" srcOrd="0" destOrd="3" presId="urn:microsoft.com/office/officeart/2005/8/layout/hProcess10#1"/>
    <dgm:cxn modelId="{DA5580A3-0F9D-46CF-A8D5-C6F7DDF7E82D}" type="presOf" srcId="{F914DB3E-501A-410C-8E0F-4DD82EF8C532}" destId="{452F2265-0C45-4EFE-999A-794383249873}" srcOrd="0" destOrd="3" presId="urn:microsoft.com/office/officeart/2005/8/layout/hProcess10#1"/>
    <dgm:cxn modelId="{2A2D3334-999D-493D-9AA8-2DDF6908EF19}" srcId="{CF712CE7-9752-4384-9613-5B40498DAF9A}" destId="{5BF79001-98B9-4FBD-9C1E-8D25E1A7806C}" srcOrd="2" destOrd="0" parTransId="{4FF85FAF-04BC-42FE-867B-45800F936801}" sibTransId="{96B6D0A7-2D2E-456E-BA6A-19191B3BAC3D}"/>
    <dgm:cxn modelId="{A2DA7498-5B38-4B0D-8712-9BD260F879A9}" type="presOf" srcId="{81CDCDE8-0D8F-494D-8914-6D42806ADC7B}" destId="{857AF1E2-C32E-415D-B137-7C63E6B012BF}" srcOrd="0" destOrd="2" presId="urn:microsoft.com/office/officeart/2005/8/layout/hProcess10#1"/>
    <dgm:cxn modelId="{A86E502D-1D62-4C24-8C95-956539423400}" type="presOf" srcId="{CF712CE7-9752-4384-9613-5B40498DAF9A}" destId="{A50AFEC3-AEA8-49AE-A607-C8DFD635D898}" srcOrd="0" destOrd="0" presId="urn:microsoft.com/office/officeart/2005/8/layout/hProcess10#1"/>
    <dgm:cxn modelId="{025575E2-8642-4B7C-8EA2-974F36FB6C8F}" srcId="{5BF79001-98B9-4FBD-9C1E-8D25E1A7806C}" destId="{F914DB3E-501A-410C-8E0F-4DD82EF8C532}" srcOrd="2" destOrd="0" parTransId="{EA5374FA-C7D6-40A9-B814-06488204F560}" sibTransId="{1F5D9F71-F09A-49EF-AFB9-A3B097398630}"/>
    <dgm:cxn modelId="{E6B42FF4-DFD5-4047-A0F9-81B4AC2C448E}" type="presOf" srcId="{B767409F-25FB-4B51-956E-7C6212FFDFE4}" destId="{857AF1E2-C32E-415D-B137-7C63E6B012BF}" srcOrd="0" destOrd="1" presId="urn:microsoft.com/office/officeart/2005/8/layout/hProcess10#1"/>
    <dgm:cxn modelId="{8D6EE65D-D434-4054-976C-255AD27BE153}" type="presOf" srcId="{5BF79001-98B9-4FBD-9C1E-8D25E1A7806C}" destId="{452F2265-0C45-4EFE-999A-794383249873}" srcOrd="0" destOrd="0" presId="urn:microsoft.com/office/officeart/2005/8/layout/hProcess10#1"/>
    <dgm:cxn modelId="{A23EDCDB-F5E7-4F05-98B4-F779009F2D8B}" srcId="{1ED74B4E-6075-44FC-97EA-5CD9A6CCED43}" destId="{81CDCDE8-0D8F-494D-8914-6D42806ADC7B}" srcOrd="1" destOrd="0" parTransId="{5591D547-62AF-4C7E-89DC-D8F055BAE7C3}" sibTransId="{56B70324-00D3-4F63-88BB-24C25C27EDC0}"/>
    <dgm:cxn modelId="{F029CA1F-11D1-4178-A56B-81DBE49951F9}" srcId="{5BF79001-98B9-4FBD-9C1E-8D25E1A7806C}" destId="{61196B7B-FEF7-49AB-A6F7-763F89519D62}" srcOrd="0" destOrd="0" parTransId="{D7F69BC7-BF7C-4F5F-B308-1D2BFA77F094}" sibTransId="{F04B2981-FC27-43A1-8F1C-516FA6DC7064}"/>
    <dgm:cxn modelId="{F7B9568D-336E-4827-B638-FC741C26D928}" srcId="{1ED74B4E-6075-44FC-97EA-5CD9A6CCED43}" destId="{B767409F-25FB-4B51-956E-7C6212FFDFE4}" srcOrd="0" destOrd="0" parTransId="{0021BC86-1ED3-4923-874D-742F5C540C13}" sibTransId="{A0A285CB-4F6C-45F5-9EBC-6D3BA2A31DCC}"/>
    <dgm:cxn modelId="{9E9FC712-17DE-4665-9FF9-5A44FEA838B6}" type="presOf" srcId="{76F4FD83-EE18-43F3-8B51-79AA7D8A0E49}" destId="{00ADD635-1777-488F-81D5-6F40DF2A3709}" srcOrd="1" destOrd="0" presId="urn:microsoft.com/office/officeart/2005/8/layout/hProcess10#1"/>
    <dgm:cxn modelId="{40A06059-21E6-4540-B4EE-FF77C15677C0}" srcId="{CF712CE7-9752-4384-9613-5B40498DAF9A}" destId="{1ED74B4E-6075-44FC-97EA-5CD9A6CCED43}" srcOrd="1" destOrd="0" parTransId="{EF8AB7D6-3BC3-46DC-9413-D7ACF3322B90}" sibTransId="{17E1CF06-2FE6-4631-B331-EA9D6222589D}"/>
    <dgm:cxn modelId="{D4349BBF-ACF0-452A-A47F-102F66A2E17B}" srcId="{00DB62FF-1D39-4561-AA8B-ED0B742FE0C4}" destId="{8B2F0426-EDCA-493A-846A-BE8CDBC15636}" srcOrd="2" destOrd="0" parTransId="{3AAACBFF-773F-4953-BD2E-36EF586DFE97}" sibTransId="{EC24DF03-927D-420F-8FEA-797ED6ECFAAB}"/>
    <dgm:cxn modelId="{D2387EE6-4349-41A3-897D-BA8755B3D3AF}" type="presOf" srcId="{17E1CF06-2FE6-4631-B331-EA9D6222589D}" destId="{AD1189A7-DE09-466F-9791-BF8C9A9A3E28}" srcOrd="1" destOrd="0" presId="urn:microsoft.com/office/officeart/2005/8/layout/hProcess10#1"/>
    <dgm:cxn modelId="{354F1AE8-11EB-4D36-BA61-BCA4632D9589}" type="presOf" srcId="{A97C866F-3202-420A-847A-43319360197F}" destId="{F100AC11-4934-413B-9A64-F053F863C4F4}" srcOrd="0" destOrd="1" presId="urn:microsoft.com/office/officeart/2005/8/layout/hProcess10#1"/>
    <dgm:cxn modelId="{A1ACE812-C612-4946-8236-D80B80E32F5A}" srcId="{00DB62FF-1D39-4561-AA8B-ED0B742FE0C4}" destId="{BC52ECD2-0361-4880-A6B9-C25562B04590}" srcOrd="1" destOrd="0" parTransId="{8C87638D-2C3C-4207-AEFA-2CF4B9D6647B}" sibTransId="{C137C7CF-C11B-4DA0-8502-099C64C79B79}"/>
    <dgm:cxn modelId="{F96DD3A1-3AB5-4C99-BE24-86CD357A86C8}" srcId="{CF712CE7-9752-4384-9613-5B40498DAF9A}" destId="{00DB62FF-1D39-4561-AA8B-ED0B742FE0C4}" srcOrd="0" destOrd="0" parTransId="{A78FD40B-74DF-4327-9A36-B923AD67656E}" sibTransId="{76F4FD83-EE18-43F3-8B51-79AA7D8A0E49}"/>
    <dgm:cxn modelId="{0DA0BCDA-8CBF-4CC6-A741-9DB33316AFB6}" type="presOf" srcId="{17E1CF06-2FE6-4631-B331-EA9D6222589D}" destId="{C2EA8A00-F145-4641-9612-F4671E433E9F}" srcOrd="0" destOrd="0" presId="urn:microsoft.com/office/officeart/2005/8/layout/hProcess10#1"/>
    <dgm:cxn modelId="{7F1CFDF1-E997-4CB1-AC66-914997D5B36D}" srcId="{5BF79001-98B9-4FBD-9C1E-8D25E1A7806C}" destId="{B6A93BDB-C9B8-4544-8247-C8D5244A2171}" srcOrd="1" destOrd="0" parTransId="{DAB1D05D-DD6B-4918-8780-E37BE4723D09}" sibTransId="{FB6BA62F-F5A1-46B9-AFEA-E2E98BDC02E7}"/>
    <dgm:cxn modelId="{0CEDDD37-BAB9-4235-856B-E639BA746162}" type="presOf" srcId="{BC52ECD2-0361-4880-A6B9-C25562B04590}" destId="{F100AC11-4934-413B-9A64-F053F863C4F4}" srcOrd="0" destOrd="2" presId="urn:microsoft.com/office/officeart/2005/8/layout/hProcess10#1"/>
    <dgm:cxn modelId="{08B77927-0894-4101-AFA9-E7DB7EED48CC}" type="presOf" srcId="{1ED74B4E-6075-44FC-97EA-5CD9A6CCED43}" destId="{857AF1E2-C32E-415D-B137-7C63E6B012BF}" srcOrd="0" destOrd="0" presId="urn:microsoft.com/office/officeart/2005/8/layout/hProcess10#1"/>
    <dgm:cxn modelId="{68CC8740-7C58-4522-9663-6B14333C8C73}" type="presOf" srcId="{76F4FD83-EE18-43F3-8B51-79AA7D8A0E49}" destId="{C2BF0D4F-4E08-4FA4-ADCB-8131C5151193}" srcOrd="0" destOrd="0" presId="urn:microsoft.com/office/officeart/2005/8/layout/hProcess10#1"/>
    <dgm:cxn modelId="{F2257A5A-E125-43C0-B4BB-CB440DEF2864}" type="presOf" srcId="{00DB62FF-1D39-4561-AA8B-ED0B742FE0C4}" destId="{F100AC11-4934-413B-9A64-F053F863C4F4}" srcOrd="0" destOrd="0" presId="urn:microsoft.com/office/officeart/2005/8/layout/hProcess10#1"/>
    <dgm:cxn modelId="{0484BE08-C7B1-4D1A-B7EF-981DC5CFEB46}" srcId="{00DB62FF-1D39-4561-AA8B-ED0B742FE0C4}" destId="{A97C866F-3202-420A-847A-43319360197F}" srcOrd="0" destOrd="0" parTransId="{3F43F99F-DECC-4AC5-95B9-8D14FBFAFA53}" sibTransId="{EC85DD3B-D51B-4E3A-838D-0008AAA02B21}"/>
    <dgm:cxn modelId="{E7E3FEF1-1DF3-4EF7-99DD-D23411470BA0}" type="presOf" srcId="{B6A93BDB-C9B8-4544-8247-C8D5244A2171}" destId="{452F2265-0C45-4EFE-999A-794383249873}" srcOrd="0" destOrd="2" presId="urn:microsoft.com/office/officeart/2005/8/layout/hProcess10#1"/>
    <dgm:cxn modelId="{563543C0-76CE-4576-AF6E-05C0CFE8BCA8}" type="presParOf" srcId="{A50AFEC3-AEA8-49AE-A607-C8DFD635D898}" destId="{9CCB9FB3-CADA-4C6B-9E58-AF7ECAA651F3}" srcOrd="0" destOrd="0" presId="urn:microsoft.com/office/officeart/2005/8/layout/hProcess10#1"/>
    <dgm:cxn modelId="{A8D496EB-FA3B-4976-994B-44CD07457F18}" type="presParOf" srcId="{9CCB9FB3-CADA-4C6B-9E58-AF7ECAA651F3}" destId="{AAED4260-83EF-4AD2-8858-0FBACCCBD7CC}" srcOrd="0" destOrd="0" presId="urn:microsoft.com/office/officeart/2005/8/layout/hProcess10#1"/>
    <dgm:cxn modelId="{16413272-2291-45BF-AB5A-0BE4029F35FB}" type="presParOf" srcId="{9CCB9FB3-CADA-4C6B-9E58-AF7ECAA651F3}" destId="{F100AC11-4934-413B-9A64-F053F863C4F4}" srcOrd="1" destOrd="0" presId="urn:microsoft.com/office/officeart/2005/8/layout/hProcess10#1"/>
    <dgm:cxn modelId="{3F22F385-FA4A-400A-B1D0-C828691C4D89}" type="presParOf" srcId="{A50AFEC3-AEA8-49AE-A607-C8DFD635D898}" destId="{C2BF0D4F-4E08-4FA4-ADCB-8131C5151193}" srcOrd="1" destOrd="0" presId="urn:microsoft.com/office/officeart/2005/8/layout/hProcess10#1"/>
    <dgm:cxn modelId="{C95A7975-58A0-45D3-BF8E-B0CD9B99A72F}" type="presParOf" srcId="{C2BF0D4F-4E08-4FA4-ADCB-8131C5151193}" destId="{00ADD635-1777-488F-81D5-6F40DF2A3709}" srcOrd="0" destOrd="0" presId="urn:microsoft.com/office/officeart/2005/8/layout/hProcess10#1"/>
    <dgm:cxn modelId="{08732433-00DF-4273-B621-E38F22A9C1A8}" type="presParOf" srcId="{A50AFEC3-AEA8-49AE-A607-C8DFD635D898}" destId="{6A2AF392-9008-4188-B18A-63DC39F53967}" srcOrd="2" destOrd="0" presId="urn:microsoft.com/office/officeart/2005/8/layout/hProcess10#1"/>
    <dgm:cxn modelId="{CAD6E9F8-F622-4712-8F4C-561819E06CF9}" type="presParOf" srcId="{6A2AF392-9008-4188-B18A-63DC39F53967}" destId="{AE469B32-1146-4C0E-AD8E-A843238A2946}" srcOrd="0" destOrd="0" presId="urn:microsoft.com/office/officeart/2005/8/layout/hProcess10#1"/>
    <dgm:cxn modelId="{11ECCEBD-0FB3-4537-957E-1756927A33CA}" type="presParOf" srcId="{6A2AF392-9008-4188-B18A-63DC39F53967}" destId="{857AF1E2-C32E-415D-B137-7C63E6B012BF}" srcOrd="1" destOrd="0" presId="urn:microsoft.com/office/officeart/2005/8/layout/hProcess10#1"/>
    <dgm:cxn modelId="{BDF01FF5-8BE5-459F-B5F3-3E0E8E0C827C}" type="presParOf" srcId="{A50AFEC3-AEA8-49AE-A607-C8DFD635D898}" destId="{C2EA8A00-F145-4641-9612-F4671E433E9F}" srcOrd="3" destOrd="0" presId="urn:microsoft.com/office/officeart/2005/8/layout/hProcess10#1"/>
    <dgm:cxn modelId="{25CD7477-BA09-4F87-A710-9CEA26C883D2}" type="presParOf" srcId="{C2EA8A00-F145-4641-9612-F4671E433E9F}" destId="{AD1189A7-DE09-466F-9791-BF8C9A9A3E28}" srcOrd="0" destOrd="0" presId="urn:microsoft.com/office/officeart/2005/8/layout/hProcess10#1"/>
    <dgm:cxn modelId="{50D69BD1-1EAD-40E1-AEA5-6B76D49F91EC}" type="presParOf" srcId="{A50AFEC3-AEA8-49AE-A607-C8DFD635D898}" destId="{8605C79E-5B88-4A1C-A0EE-49CECFABD038}" srcOrd="4" destOrd="0" presId="urn:microsoft.com/office/officeart/2005/8/layout/hProcess10#1"/>
    <dgm:cxn modelId="{EF99CEBC-F84C-4AB8-85DE-9A6C336C6BB0}" type="presParOf" srcId="{8605C79E-5B88-4A1C-A0EE-49CECFABD038}" destId="{E52CED77-29C6-4609-9B2C-9731649175D2}" srcOrd="0" destOrd="0" presId="urn:microsoft.com/office/officeart/2005/8/layout/hProcess10#1"/>
    <dgm:cxn modelId="{8CE29055-ACFC-4CE7-8123-0ACF4DD8DBE2}" type="presParOf" srcId="{8605C79E-5B88-4A1C-A0EE-49CECFABD038}" destId="{452F2265-0C45-4EFE-999A-794383249873}" srcOrd="1" destOrd="0" presId="urn:microsoft.com/office/officeart/2005/8/layout/hProcess10#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B93AC-A7FF-4475-8388-DC893004DB1F}">
      <dsp:nvSpPr>
        <dsp:cNvPr id="0" name=""/>
        <dsp:cNvSpPr/>
      </dsp:nvSpPr>
      <dsp:spPr>
        <a:xfrm>
          <a:off x="1598577" y="63907"/>
          <a:ext cx="3067540" cy="3067540"/>
        </a:xfrm>
        <a:prstGeom prst="ellipse">
          <a:avLst/>
        </a:prstGeom>
        <a:solidFill>
          <a:srgbClr val="FF0000">
            <a:alpha val="25000"/>
          </a:srgb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500" kern="1200" dirty="0" smtClean="0"/>
            <a:t>Financial confidence</a:t>
          </a:r>
        </a:p>
      </dsp:txBody>
      <dsp:txXfrm>
        <a:off x="2007583" y="600726"/>
        <a:ext cx="2249529" cy="1380393"/>
      </dsp:txXfrm>
    </dsp:sp>
    <dsp:sp modelId="{28A56442-450B-4310-9802-E8E364D24D0C}">
      <dsp:nvSpPr>
        <dsp:cNvPr id="0" name=""/>
        <dsp:cNvSpPr/>
      </dsp:nvSpPr>
      <dsp:spPr>
        <a:xfrm>
          <a:off x="2705448" y="1981120"/>
          <a:ext cx="3067540" cy="3067540"/>
        </a:xfrm>
        <a:prstGeom prst="ellipse">
          <a:avLst/>
        </a:prstGeom>
        <a:solidFill>
          <a:srgbClr val="00B0F0">
            <a:alpha val="27000"/>
          </a:srgb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500" kern="1200" dirty="0" smtClean="0"/>
            <a:t>Career Education</a:t>
          </a:r>
        </a:p>
        <a:p>
          <a:pPr lvl="0" algn="ctr">
            <a:spcBef>
              <a:spcPct val="0"/>
            </a:spcBef>
          </a:pPr>
          <a:endParaRPr lang="en-US" sz="3500" kern="1200" dirty="0"/>
        </a:p>
      </dsp:txBody>
      <dsp:txXfrm>
        <a:off x="3643604" y="2773568"/>
        <a:ext cx="1840524" cy="1687147"/>
      </dsp:txXfrm>
    </dsp:sp>
    <dsp:sp modelId="{F68963DC-5DB5-45FF-A302-49E2C71CB441}">
      <dsp:nvSpPr>
        <dsp:cNvPr id="0" name=""/>
        <dsp:cNvSpPr/>
      </dsp:nvSpPr>
      <dsp:spPr>
        <a:xfrm>
          <a:off x="491706" y="1981120"/>
          <a:ext cx="3067540" cy="3067540"/>
        </a:xfrm>
        <a:prstGeom prst="ellipse">
          <a:avLst/>
        </a:prstGeom>
        <a:solidFill>
          <a:srgbClr val="FFFF00">
            <a:alpha val="23000"/>
          </a:srgb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9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en-US" sz="19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2800" kern="1200" dirty="0" smtClean="0"/>
            <a:t>Simplify</a:t>
          </a:r>
        </a:p>
        <a:p>
          <a:pPr lvl="0" algn="ctr">
            <a:spcBef>
              <a:spcPct val="0"/>
            </a:spcBef>
          </a:pPr>
          <a:endParaRPr lang="en-US" sz="1900" kern="1200" dirty="0"/>
        </a:p>
      </dsp:txBody>
      <dsp:txXfrm>
        <a:off x="780566" y="2773568"/>
        <a:ext cx="1840524" cy="1687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D67B5-72A1-4A3A-BECC-CA103961700A}">
      <dsp:nvSpPr>
        <dsp:cNvPr id="0" name=""/>
        <dsp:cNvSpPr/>
      </dsp:nvSpPr>
      <dsp:spPr>
        <a:xfrm>
          <a:off x="827238" y="0"/>
          <a:ext cx="1582723" cy="1693568"/>
        </a:xfrm>
        <a:prstGeom prst="ellipse">
          <a:avLst/>
        </a:prstGeom>
        <a:solidFill>
          <a:srgbClr val="92D050">
            <a:alpha val="50000"/>
          </a:srgb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CA" sz="2100" kern="1200" dirty="0" smtClean="0"/>
            <a:t>Academic upgrading</a:t>
          </a:r>
          <a:endParaRPr lang="en-CA" sz="2100" kern="1200" dirty="0"/>
        </a:p>
      </dsp:txBody>
      <dsp:txXfrm>
        <a:off x="1059022" y="248017"/>
        <a:ext cx="1119155" cy="1197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5CDA1-D80A-40A4-8368-98F2C8795254}">
      <dsp:nvSpPr>
        <dsp:cNvPr id="0" name=""/>
        <dsp:cNvSpPr/>
      </dsp:nvSpPr>
      <dsp:spPr>
        <a:xfrm>
          <a:off x="2042041" y="0"/>
          <a:ext cx="4633278" cy="12807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345F3-0438-4EB0-8201-77B5B5759120}">
      <dsp:nvSpPr>
        <dsp:cNvPr id="0" name=""/>
        <dsp:cNvSpPr/>
      </dsp:nvSpPr>
      <dsp:spPr>
        <a:xfrm>
          <a:off x="4090324" y="2659383"/>
          <a:ext cx="532319" cy="340684"/>
        </a:xfrm>
        <a:prstGeom prst="downArrow">
          <a:avLst/>
        </a:prstGeom>
        <a:solidFill>
          <a:schemeClr val="accent1">
            <a:tint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D2ADB3-662D-4098-93A1-415506730C85}">
      <dsp:nvSpPr>
        <dsp:cNvPr id="0" name=""/>
        <dsp:cNvSpPr/>
      </dsp:nvSpPr>
      <dsp:spPr>
        <a:xfrm>
          <a:off x="-144206" y="2943569"/>
          <a:ext cx="9001381" cy="615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endParaRPr lang="en-US" sz="2100" kern="1200" dirty="0"/>
        </a:p>
      </dsp:txBody>
      <dsp:txXfrm>
        <a:off x="-144206" y="2943569"/>
        <a:ext cx="9001381" cy="615506"/>
      </dsp:txXfrm>
    </dsp:sp>
    <dsp:sp modelId="{055879BE-F075-4128-AF68-0FAE38FB638C}">
      <dsp:nvSpPr>
        <dsp:cNvPr id="0" name=""/>
        <dsp:cNvSpPr/>
      </dsp:nvSpPr>
      <dsp:spPr>
        <a:xfrm>
          <a:off x="3561978" y="1403308"/>
          <a:ext cx="1655037" cy="1269448"/>
        </a:xfrm>
        <a:prstGeom prst="ellipse">
          <a:avLst/>
        </a:prstGeom>
        <a:solidFill>
          <a:schemeClr val="accent1">
            <a:lumMod val="40000"/>
            <a:lumOff val="6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Unbiased career education support</a:t>
          </a:r>
        </a:p>
        <a:p>
          <a:pPr lvl="0" algn="ctr" defTabSz="533400">
            <a:lnSpc>
              <a:spcPct val="90000"/>
            </a:lnSpc>
            <a:spcBef>
              <a:spcPct val="0"/>
            </a:spcBef>
            <a:spcAft>
              <a:spcPct val="35000"/>
            </a:spcAft>
          </a:pPr>
          <a:r>
            <a:rPr lang="en-US" sz="1200" kern="1200" dirty="0" smtClean="0">
              <a:solidFill>
                <a:schemeClr val="tx1"/>
              </a:solidFill>
            </a:rPr>
            <a:t>Developmental progression</a:t>
          </a:r>
          <a:endParaRPr lang="en-US" sz="1200" kern="1200" dirty="0">
            <a:solidFill>
              <a:schemeClr val="tx1"/>
            </a:solidFill>
          </a:endParaRPr>
        </a:p>
      </dsp:txBody>
      <dsp:txXfrm>
        <a:off x="3804353" y="1589214"/>
        <a:ext cx="1170287" cy="897636"/>
      </dsp:txXfrm>
    </dsp:sp>
    <dsp:sp modelId="{E86CCEB0-96C6-4C1D-9BD5-3DD6860F3D93}">
      <dsp:nvSpPr>
        <dsp:cNvPr id="0" name=""/>
        <dsp:cNvSpPr/>
      </dsp:nvSpPr>
      <dsp:spPr>
        <a:xfrm>
          <a:off x="2456574" y="216404"/>
          <a:ext cx="1807962" cy="1311128"/>
        </a:xfrm>
        <a:prstGeom prst="ellipse">
          <a:avLst/>
        </a:prstGeom>
        <a:solidFill>
          <a:srgbClr val="FFFF99"/>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Mandatory</a:t>
          </a:r>
        </a:p>
        <a:p>
          <a:pPr lvl="0" algn="ctr" defTabSz="533400">
            <a:lnSpc>
              <a:spcPct val="90000"/>
            </a:lnSpc>
            <a:spcBef>
              <a:spcPct val="0"/>
            </a:spcBef>
            <a:spcAft>
              <a:spcPct val="35000"/>
            </a:spcAft>
          </a:pPr>
          <a:r>
            <a:rPr lang="en-US" sz="1200" kern="1200" dirty="0" smtClean="0">
              <a:solidFill>
                <a:schemeClr val="tx1"/>
              </a:solidFill>
            </a:rPr>
            <a:t>Online account</a:t>
          </a:r>
        </a:p>
        <a:p>
          <a:pPr lvl="0" algn="ctr" defTabSz="533400">
            <a:lnSpc>
              <a:spcPct val="90000"/>
            </a:lnSpc>
            <a:spcBef>
              <a:spcPct val="0"/>
            </a:spcBef>
            <a:spcAft>
              <a:spcPct val="35000"/>
            </a:spcAft>
          </a:pPr>
          <a:r>
            <a:rPr lang="en-US" sz="1200" kern="1200" dirty="0" smtClean="0">
              <a:solidFill>
                <a:schemeClr val="tx1"/>
              </a:solidFill>
            </a:rPr>
            <a:t>Linear classroom activity</a:t>
          </a:r>
        </a:p>
        <a:p>
          <a:pPr lvl="0" algn="ctr" defTabSz="533400">
            <a:lnSpc>
              <a:spcPct val="90000"/>
            </a:lnSpc>
            <a:spcBef>
              <a:spcPct val="0"/>
            </a:spcBef>
            <a:spcAft>
              <a:spcPct val="35000"/>
            </a:spcAft>
          </a:pPr>
          <a:r>
            <a:rPr lang="en-US" sz="1200" kern="1200" dirty="0" smtClean="0">
              <a:solidFill>
                <a:schemeClr val="tx1"/>
              </a:solidFill>
            </a:rPr>
            <a:t>Removal of fees</a:t>
          </a:r>
          <a:endParaRPr lang="en-US" sz="1200" kern="1200" dirty="0">
            <a:solidFill>
              <a:schemeClr val="tx1"/>
            </a:solidFill>
          </a:endParaRPr>
        </a:p>
      </dsp:txBody>
      <dsp:txXfrm>
        <a:off x="2721344" y="408414"/>
        <a:ext cx="1278422" cy="927108"/>
      </dsp:txXfrm>
    </dsp:sp>
    <dsp:sp modelId="{FBBDF7F4-2F6E-4A75-AE51-3029A540EB36}">
      <dsp:nvSpPr>
        <dsp:cNvPr id="0" name=""/>
        <dsp:cNvSpPr/>
      </dsp:nvSpPr>
      <dsp:spPr>
        <a:xfrm>
          <a:off x="4460111" y="216406"/>
          <a:ext cx="1824595" cy="1261687"/>
        </a:xfrm>
        <a:prstGeom prst="ellipse">
          <a:avLst/>
        </a:prstGeom>
        <a:solidFill>
          <a:srgbClr val="FF9966"/>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Early guarantee of aid</a:t>
          </a:r>
        </a:p>
        <a:p>
          <a:pPr lvl="0" algn="ctr" defTabSz="533400">
            <a:lnSpc>
              <a:spcPct val="90000"/>
            </a:lnSpc>
            <a:spcBef>
              <a:spcPct val="0"/>
            </a:spcBef>
            <a:spcAft>
              <a:spcPct val="35000"/>
            </a:spcAft>
          </a:pPr>
          <a:r>
            <a:rPr lang="en-US" sz="1200" kern="1200" dirty="0" smtClean="0">
              <a:solidFill>
                <a:schemeClr val="tx1"/>
              </a:solidFill>
            </a:rPr>
            <a:t>No conditions on type of PSE</a:t>
          </a:r>
          <a:endParaRPr lang="en-US" sz="1200" kern="1200" dirty="0">
            <a:solidFill>
              <a:schemeClr val="tx1"/>
            </a:solidFill>
          </a:endParaRPr>
        </a:p>
      </dsp:txBody>
      <dsp:txXfrm>
        <a:off x="4727317" y="401176"/>
        <a:ext cx="1290183" cy="892147"/>
      </dsp:txXfrm>
    </dsp:sp>
    <dsp:sp modelId="{BDE2357D-E42E-4039-A106-CF4AB1DEE73B}">
      <dsp:nvSpPr>
        <dsp:cNvPr id="0" name=""/>
        <dsp:cNvSpPr/>
      </dsp:nvSpPr>
      <dsp:spPr>
        <a:xfrm>
          <a:off x="1872201" y="-144026"/>
          <a:ext cx="4951931" cy="310216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D4260-83EF-4AD2-8858-0FBACCCBD7CC}">
      <dsp:nvSpPr>
        <dsp:cNvPr id="0" name=""/>
        <dsp:cNvSpPr/>
      </dsp:nvSpPr>
      <dsp:spPr>
        <a:xfrm>
          <a:off x="3151" y="0"/>
          <a:ext cx="1484793" cy="137351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0AC11-4934-413B-9A64-F053F863C4F4}">
      <dsp:nvSpPr>
        <dsp:cNvPr id="0" name=""/>
        <dsp:cNvSpPr/>
      </dsp:nvSpPr>
      <dsp:spPr>
        <a:xfrm>
          <a:off x="288040" y="788754"/>
          <a:ext cx="1484793" cy="1373515"/>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Grade 9</a:t>
          </a:r>
          <a:endParaRPr lang="en-US" sz="1200" kern="1200" dirty="0"/>
        </a:p>
        <a:p>
          <a:pPr marL="57150" lvl="1" indent="-57150" algn="l" defTabSz="488950">
            <a:lnSpc>
              <a:spcPct val="90000"/>
            </a:lnSpc>
            <a:spcBef>
              <a:spcPct val="0"/>
            </a:spcBef>
            <a:spcAft>
              <a:spcPct val="15000"/>
            </a:spcAft>
            <a:buChar char="••"/>
          </a:pPr>
          <a:r>
            <a:rPr lang="en-US" sz="1100" kern="1200" dirty="0" smtClean="0"/>
            <a:t>Online portfolio creation/exploration</a:t>
          </a:r>
          <a:endParaRPr lang="en-US" sz="1100" kern="1200" dirty="0"/>
        </a:p>
        <a:p>
          <a:pPr marL="57150" lvl="1" indent="-57150" algn="l" defTabSz="488950">
            <a:lnSpc>
              <a:spcPct val="90000"/>
            </a:lnSpc>
            <a:spcBef>
              <a:spcPct val="0"/>
            </a:spcBef>
            <a:spcAft>
              <a:spcPct val="15000"/>
            </a:spcAft>
            <a:buChar char="••"/>
          </a:pPr>
          <a:r>
            <a:rPr lang="en-US" sz="1100" kern="1200" dirty="0" smtClean="0"/>
            <a:t>Postsecondary budgeting</a:t>
          </a:r>
          <a:endParaRPr lang="en-US" sz="1100" kern="1200" dirty="0"/>
        </a:p>
        <a:p>
          <a:pPr marL="57150" lvl="1" indent="-57150" algn="l" defTabSz="488950">
            <a:lnSpc>
              <a:spcPct val="90000"/>
            </a:lnSpc>
            <a:spcBef>
              <a:spcPct val="0"/>
            </a:spcBef>
            <a:spcAft>
              <a:spcPct val="15000"/>
            </a:spcAft>
            <a:buChar char="••"/>
          </a:pPr>
          <a:r>
            <a:rPr lang="en-US" sz="1100" kern="1200" dirty="0" smtClean="0"/>
            <a:t>Delivery of aid guarantee</a:t>
          </a:r>
          <a:endParaRPr lang="en-US" sz="1100" kern="1200" dirty="0"/>
        </a:p>
      </dsp:txBody>
      <dsp:txXfrm>
        <a:off x="328269" y="828983"/>
        <a:ext cx="1404335" cy="1293057"/>
      </dsp:txXfrm>
    </dsp:sp>
    <dsp:sp modelId="{C2BF0D4F-4E08-4FA4-ADCB-8131C5151193}">
      <dsp:nvSpPr>
        <dsp:cNvPr id="0" name=""/>
        <dsp:cNvSpPr/>
      </dsp:nvSpPr>
      <dsp:spPr>
        <a:xfrm>
          <a:off x="1773949" y="508369"/>
          <a:ext cx="286004" cy="3567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73949" y="579724"/>
        <a:ext cx="200203" cy="214065"/>
      </dsp:txXfrm>
    </dsp:sp>
    <dsp:sp modelId="{AE469B32-1146-4C0E-AD8E-A843238A2946}">
      <dsp:nvSpPr>
        <dsp:cNvPr id="0" name=""/>
        <dsp:cNvSpPr/>
      </dsp:nvSpPr>
      <dsp:spPr>
        <a:xfrm>
          <a:off x="2305100" y="0"/>
          <a:ext cx="1484793" cy="137351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7AF1E2-C32E-415D-B137-7C63E6B012BF}">
      <dsp:nvSpPr>
        <dsp:cNvPr id="0" name=""/>
        <dsp:cNvSpPr/>
      </dsp:nvSpPr>
      <dsp:spPr>
        <a:xfrm>
          <a:off x="2592290" y="794811"/>
          <a:ext cx="1484793" cy="1373515"/>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Grade 10</a:t>
          </a:r>
          <a:endParaRPr lang="en-US" sz="1200" kern="1200" dirty="0"/>
        </a:p>
        <a:p>
          <a:pPr marL="57150" lvl="1" indent="-57150" algn="l" defTabSz="488950">
            <a:lnSpc>
              <a:spcPct val="90000"/>
            </a:lnSpc>
            <a:spcBef>
              <a:spcPct val="0"/>
            </a:spcBef>
            <a:spcAft>
              <a:spcPct val="15000"/>
            </a:spcAft>
            <a:buChar char="••"/>
          </a:pPr>
          <a:r>
            <a:rPr lang="en-US" sz="1100" kern="1200" dirty="0" smtClean="0"/>
            <a:t>Refining &amp; prioritize postsecondary choices</a:t>
          </a:r>
          <a:endParaRPr lang="en-US" sz="1100" kern="1200" dirty="0"/>
        </a:p>
        <a:p>
          <a:pPr marL="57150" lvl="1" indent="-57150" algn="l" defTabSz="488950">
            <a:lnSpc>
              <a:spcPct val="90000"/>
            </a:lnSpc>
            <a:spcBef>
              <a:spcPct val="0"/>
            </a:spcBef>
            <a:spcAft>
              <a:spcPct val="15000"/>
            </a:spcAft>
            <a:buChar char="••"/>
          </a:pPr>
          <a:r>
            <a:rPr lang="en-US" sz="1100" kern="1200" dirty="0" smtClean="0"/>
            <a:t>Develop interests and prerequisites through course choices</a:t>
          </a:r>
          <a:endParaRPr lang="en-US" sz="1100" kern="1200" dirty="0"/>
        </a:p>
      </dsp:txBody>
      <dsp:txXfrm>
        <a:off x="2632519" y="835040"/>
        <a:ext cx="1404335" cy="1293057"/>
      </dsp:txXfrm>
    </dsp:sp>
    <dsp:sp modelId="{C2EA8A00-F145-4641-9612-F4671E433E9F}">
      <dsp:nvSpPr>
        <dsp:cNvPr id="0" name=""/>
        <dsp:cNvSpPr/>
      </dsp:nvSpPr>
      <dsp:spPr>
        <a:xfrm>
          <a:off x="4075898" y="508369"/>
          <a:ext cx="286004" cy="3567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075898" y="579724"/>
        <a:ext cx="200203" cy="214065"/>
      </dsp:txXfrm>
    </dsp:sp>
    <dsp:sp modelId="{E52CED77-29C6-4609-9B2C-9731649175D2}">
      <dsp:nvSpPr>
        <dsp:cNvPr id="0" name=""/>
        <dsp:cNvSpPr/>
      </dsp:nvSpPr>
      <dsp:spPr>
        <a:xfrm>
          <a:off x="4607048" y="0"/>
          <a:ext cx="1484793" cy="137351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2F2265-0C45-4EFE-999A-794383249873}">
      <dsp:nvSpPr>
        <dsp:cNvPr id="0" name=""/>
        <dsp:cNvSpPr/>
      </dsp:nvSpPr>
      <dsp:spPr>
        <a:xfrm>
          <a:off x="4851911" y="824109"/>
          <a:ext cx="1484793" cy="1373515"/>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Grades 11-12</a:t>
          </a:r>
          <a:endParaRPr lang="en-US" sz="1200" kern="1200" dirty="0"/>
        </a:p>
        <a:p>
          <a:pPr marL="57150" lvl="1" indent="-57150" algn="l" defTabSz="488950">
            <a:lnSpc>
              <a:spcPct val="90000"/>
            </a:lnSpc>
            <a:spcBef>
              <a:spcPct val="0"/>
            </a:spcBef>
            <a:spcAft>
              <a:spcPct val="15000"/>
            </a:spcAft>
            <a:buChar char="••"/>
          </a:pPr>
          <a:r>
            <a:rPr lang="en-US" sz="1100" kern="1200" dirty="0" smtClean="0"/>
            <a:t>Finalize default applications</a:t>
          </a:r>
          <a:endParaRPr lang="en-US" sz="1100" kern="1200" dirty="0"/>
        </a:p>
        <a:p>
          <a:pPr marL="57150" lvl="1" indent="-57150" algn="l" defTabSz="488950">
            <a:lnSpc>
              <a:spcPct val="90000"/>
            </a:lnSpc>
            <a:spcBef>
              <a:spcPct val="0"/>
            </a:spcBef>
            <a:spcAft>
              <a:spcPct val="15000"/>
            </a:spcAft>
            <a:buChar char="••"/>
          </a:pPr>
          <a:r>
            <a:rPr lang="en-US" sz="1100" kern="1200" dirty="0" smtClean="0"/>
            <a:t>Automatic program application</a:t>
          </a:r>
          <a:endParaRPr lang="en-US" sz="1100" kern="1200" dirty="0"/>
        </a:p>
        <a:p>
          <a:pPr marL="57150" lvl="1" indent="-57150" algn="l" defTabSz="488950">
            <a:lnSpc>
              <a:spcPct val="90000"/>
            </a:lnSpc>
            <a:spcBef>
              <a:spcPct val="0"/>
            </a:spcBef>
            <a:spcAft>
              <a:spcPct val="15000"/>
            </a:spcAft>
            <a:buChar char="••"/>
          </a:pPr>
          <a:r>
            <a:rPr lang="en-US" sz="1100" kern="1200" dirty="0" smtClean="0"/>
            <a:t>Automatic aid application</a:t>
          </a:r>
          <a:endParaRPr lang="en-US" sz="1100" kern="1200" dirty="0"/>
        </a:p>
      </dsp:txBody>
      <dsp:txXfrm>
        <a:off x="4892140" y="864338"/>
        <a:ext cx="1404335" cy="12930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68" tIns="46584" rIns="93168" bIns="46584"/>
          <a:lstStyle/>
          <a:p>
            <a:endParaRPr lang="en-US" dirty="0"/>
          </a:p>
        </p:txBody>
      </p:sp>
      <p:sp>
        <p:nvSpPr>
          <p:cNvPr id="3" name="Rectangle 3"/>
          <p:cNvSpPr>
            <a:spLocks noGrp="1"/>
          </p:cNvSpPr>
          <p:nvPr>
            <p:ph type="dt" sz="quarter" idx="1"/>
          </p:nvPr>
        </p:nvSpPr>
        <p:spPr>
          <a:xfrm>
            <a:off x="3970939" y="0"/>
            <a:ext cx="3037840" cy="464820"/>
          </a:xfrm>
          <a:prstGeom prst="rect">
            <a:avLst/>
          </a:prstGeom>
        </p:spPr>
        <p:txBody>
          <a:bodyPr vert="horz" lIns="93168" tIns="46584" rIns="93168" bIns="46584"/>
          <a:lstStyle/>
          <a:p>
            <a:endParaRPr lang="en-US" dirty="0"/>
          </a:p>
        </p:txBody>
      </p:sp>
      <p:sp>
        <p:nvSpPr>
          <p:cNvPr id="4" name="Rectangle 4"/>
          <p:cNvSpPr>
            <a:spLocks noGrp="1"/>
          </p:cNvSpPr>
          <p:nvPr>
            <p:ph type="ftr" sz="quarter" idx="2"/>
          </p:nvPr>
        </p:nvSpPr>
        <p:spPr>
          <a:xfrm>
            <a:off x="0" y="8829968"/>
            <a:ext cx="3037840" cy="464820"/>
          </a:xfrm>
          <a:prstGeom prst="rect">
            <a:avLst/>
          </a:prstGeom>
        </p:spPr>
        <p:txBody>
          <a:bodyPr vert="horz" lIns="93168" tIns="46584" rIns="93168" bIns="46584"/>
          <a:lstStyle/>
          <a:p>
            <a:endParaRPr lang="en-US" dirty="0"/>
          </a:p>
        </p:txBody>
      </p:sp>
      <p:sp>
        <p:nvSpPr>
          <p:cNvPr id="5" name="Rectangle 5"/>
          <p:cNvSpPr>
            <a:spLocks noGrp="1"/>
          </p:cNvSpPr>
          <p:nvPr>
            <p:ph type="sldNum" sz="quarter" idx="3"/>
          </p:nvPr>
        </p:nvSpPr>
        <p:spPr>
          <a:xfrm>
            <a:off x="3970939" y="8829968"/>
            <a:ext cx="3037840" cy="464820"/>
          </a:xfrm>
          <a:prstGeom prst="rect">
            <a:avLst/>
          </a:prstGeom>
        </p:spPr>
        <p:txBody>
          <a:bodyPr vert="horz" lIns="93168" tIns="46584" rIns="93168" bIns="46584"/>
          <a:lstStyle/>
          <a:p>
            <a:fld id="{5400D380-E0D7-4EB1-B91E-BFCC7DA7F29D}" type="slidenum">
              <a:rPr lang="en-US" smtClean="0"/>
              <a:pPr/>
              <a:t>‹#›</a:t>
            </a:fld>
            <a:endParaRPr lang="en-US" dirty="0"/>
          </a:p>
        </p:txBody>
      </p:sp>
    </p:spTree>
    <p:extLst>
      <p:ext uri="{BB962C8B-B14F-4D97-AF65-F5344CB8AC3E}">
        <p14:creationId xmlns:p14="http://schemas.microsoft.com/office/powerpoint/2010/main" val="121317662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68" tIns="46584" rIns="93168" bIns="46584"/>
          <a:lstStyle/>
          <a:p>
            <a:endParaRPr lang="en-US" dirty="0"/>
          </a:p>
        </p:txBody>
      </p:sp>
      <p:sp>
        <p:nvSpPr>
          <p:cNvPr id="3" name="Rectangle 3"/>
          <p:cNvSpPr>
            <a:spLocks noGrp="1"/>
          </p:cNvSpPr>
          <p:nvPr>
            <p:ph type="dt" idx="1"/>
          </p:nvPr>
        </p:nvSpPr>
        <p:spPr>
          <a:xfrm>
            <a:off x="3970939" y="0"/>
            <a:ext cx="3037840" cy="464820"/>
          </a:xfrm>
          <a:prstGeom prst="rect">
            <a:avLst/>
          </a:prstGeom>
        </p:spPr>
        <p:txBody>
          <a:bodyPr vert="horz" lIns="93168" tIns="46584" rIns="93168" bIns="46584"/>
          <a:lstStyle/>
          <a:p>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anchor="ctr"/>
          <a:lstStyle/>
          <a:p>
            <a:endParaRPr lang="en-US" dirty="0"/>
          </a:p>
        </p:txBody>
      </p:sp>
      <p:sp>
        <p:nvSpPr>
          <p:cNvPr id="5" name="Rectangle 5"/>
          <p:cNvSpPr>
            <a:spLocks noGrp="1"/>
          </p:cNvSpPr>
          <p:nvPr>
            <p:ph type="body" sz="quarter" idx="3"/>
          </p:nvPr>
        </p:nvSpPr>
        <p:spPr>
          <a:xfrm>
            <a:off x="701040" y="4415791"/>
            <a:ext cx="5608320" cy="4183380"/>
          </a:xfrm>
          <a:prstGeom prst="rect">
            <a:avLst/>
          </a:prstGeom>
        </p:spPr>
        <p:txBody>
          <a:bodyPr vert="horz" lIns="93168" tIns="46584" rIns="93168" bIns="46584">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829968"/>
            <a:ext cx="3037840" cy="464820"/>
          </a:xfrm>
          <a:prstGeom prst="rect">
            <a:avLst/>
          </a:prstGeom>
        </p:spPr>
        <p:txBody>
          <a:bodyPr vert="horz" lIns="93168" tIns="46584" rIns="93168" bIns="46584"/>
          <a:lstStyle/>
          <a:p>
            <a:endParaRPr lang="en-US" dirty="0"/>
          </a:p>
        </p:txBody>
      </p:sp>
      <p:sp>
        <p:nvSpPr>
          <p:cNvPr id="7" name="Rectangle 7"/>
          <p:cNvSpPr>
            <a:spLocks noGrp="1"/>
          </p:cNvSpPr>
          <p:nvPr>
            <p:ph type="sldNum" sz="quarter" idx="5"/>
          </p:nvPr>
        </p:nvSpPr>
        <p:spPr>
          <a:xfrm>
            <a:off x="3970939" y="8829968"/>
            <a:ext cx="3037840" cy="464820"/>
          </a:xfrm>
          <a:prstGeom prst="rect">
            <a:avLst/>
          </a:prstGeom>
        </p:spPr>
        <p:txBody>
          <a:bodyPr vert="horz" lIns="93168" tIns="46584" rIns="93168" bIns="46584"/>
          <a:lstStyle/>
          <a:p>
            <a:fld id="{B3A019F3-8596-4028-9847-CBD3A185B07A}" type="slidenum">
              <a:rPr lang="en-US" smtClean="0"/>
              <a:pPr/>
              <a:t>‹#›</a:t>
            </a:fld>
            <a:endParaRPr lang="en-US" dirty="0"/>
          </a:p>
        </p:txBody>
      </p:sp>
    </p:spTree>
    <p:extLst>
      <p:ext uri="{BB962C8B-B14F-4D97-AF65-F5344CB8AC3E}">
        <p14:creationId xmlns:p14="http://schemas.microsoft.com/office/powerpoint/2010/main" val="2969518451"/>
      </p:ext>
    </p:extLst>
  </p:cSld>
  <p:clrMap bg1="lt1" tx1="dk1" bg2="lt2" tx2="dk2" accent1="accent1" accent2="accent2" accent3="accent3" accent4="accent4" accent5="accent5" accent6="accent6" hlink="hlink" folHlink="folHlink"/>
  <p:hf sldNum="0" hdr="0" ftr="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459093D0-0119-4A91-8A53-127508B6B9E5}" type="slidenum">
              <a:rPr lang="en-US" smtClean="0"/>
              <a:pPr>
                <a:defRPr/>
              </a:pPr>
              <a:t>1</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CA" dirty="0" smtClean="0"/>
          </a:p>
        </p:txBody>
      </p:sp>
    </p:spTree>
    <p:extLst>
      <p:ext uri="{BB962C8B-B14F-4D97-AF65-F5344CB8AC3E}">
        <p14:creationId xmlns:p14="http://schemas.microsoft.com/office/powerpoint/2010/main" val="88673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6F71635D-F43F-4951-A888-EE37FA1E91B4}" type="slidenum">
              <a:rPr lang="en-US" smtClean="0"/>
              <a:pPr>
                <a:defRPr/>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2143161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6F71635D-F43F-4951-A888-EE37FA1E91B4}" type="slidenum">
              <a:rPr lang="en-US" smtClean="0"/>
              <a:pPr>
                <a:defRPr/>
              </a:pPr>
              <a:t>3</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145430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44">
              <a:defRPr/>
            </a:pPr>
            <a:r>
              <a:rPr lang="en-CA" sz="800" b="1" dirty="0">
                <a:ea typeface="Cambria" pitchFamily="18" charset="0"/>
                <a:cs typeface="Cambria" pitchFamily="18" charset="0"/>
              </a:rPr>
              <a:t>Goal</a:t>
            </a:r>
            <a:r>
              <a:rPr lang="en-CA" sz="800" dirty="0">
                <a:ea typeface="Cambria" pitchFamily="18" charset="0"/>
                <a:cs typeface="Cambria" pitchFamily="18" charset="0"/>
              </a:rPr>
              <a:t>: To develop evidence about what works to increase access to PSE in Canada, particularly for young people from families with lower incomes or with little or no experience in PSE, or both.</a:t>
            </a:r>
          </a:p>
          <a:p>
            <a:endParaRPr lang="en-US" sz="800" dirty="0"/>
          </a:p>
          <a:p>
            <a:r>
              <a:rPr lang="en-US" sz="800" dirty="0"/>
              <a:t>Large-scale demonstration project with over 5,400 high school students, operating in 51 schools in Manitoba and New Brunswick provinces</a:t>
            </a:r>
          </a:p>
          <a:p>
            <a:endParaRPr lang="en-US" sz="800" dirty="0"/>
          </a:p>
          <a:p>
            <a:r>
              <a:rPr lang="en-US" sz="800" dirty="0"/>
              <a:t>Partnership between the Canada Millennium Scholarship Foundation and the Governments of Manitoba, and New Brunswick.</a:t>
            </a:r>
          </a:p>
          <a:p>
            <a:endParaRPr lang="en-US" sz="800" dirty="0"/>
          </a:p>
          <a:p>
            <a:r>
              <a:rPr lang="en-US" sz="800" dirty="0"/>
              <a:t>SRDC contracted to undertake rigorous evaluation</a:t>
            </a:r>
          </a:p>
          <a:p>
            <a:endParaRPr lang="en-US" dirty="0"/>
          </a:p>
        </p:txBody>
      </p:sp>
      <p:sp>
        <p:nvSpPr>
          <p:cNvPr id="4" name="Slide Number Placeholder 3"/>
          <p:cNvSpPr>
            <a:spLocks noGrp="1"/>
          </p:cNvSpPr>
          <p:nvPr>
            <p:ph type="sldNum" sz="quarter" idx="10"/>
          </p:nvPr>
        </p:nvSpPr>
        <p:spPr/>
        <p:txBody>
          <a:bodyPr/>
          <a:lstStyle/>
          <a:p>
            <a:pPr>
              <a:defRPr/>
            </a:pPr>
            <a:fld id="{67B89F6F-8F9D-4F89-B896-F44AB9AF3D4F}" type="slidenum">
              <a:rPr lang="en-US" smtClean="0"/>
              <a:pPr>
                <a:defRPr/>
              </a:pPr>
              <a:t>18</a:t>
            </a:fld>
            <a:endParaRPr lang="en-US" dirty="0"/>
          </a:p>
        </p:txBody>
      </p:sp>
    </p:spTree>
    <p:extLst>
      <p:ext uri="{BB962C8B-B14F-4D97-AF65-F5344CB8AC3E}">
        <p14:creationId xmlns:p14="http://schemas.microsoft.com/office/powerpoint/2010/main" val="525061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PSE=university and college</a:t>
            </a:r>
            <a:endParaRPr lang="en-US" dirty="0"/>
          </a:p>
        </p:txBody>
      </p:sp>
      <p:sp>
        <p:nvSpPr>
          <p:cNvPr id="4" name="Slide Number Placeholder 3"/>
          <p:cNvSpPr>
            <a:spLocks noGrp="1"/>
          </p:cNvSpPr>
          <p:nvPr>
            <p:ph type="sldNum" sz="quarter" idx="10"/>
          </p:nvPr>
        </p:nvSpPr>
        <p:spPr/>
        <p:txBody>
          <a:bodyPr/>
          <a:lstStyle/>
          <a:p>
            <a:pPr>
              <a:defRPr/>
            </a:pPr>
            <a:fld id="{67B89F6F-8F9D-4F89-B896-F44AB9AF3D4F}" type="slidenum">
              <a:rPr lang="en-US" smtClean="0"/>
              <a:pPr>
                <a:defRPr/>
              </a:pPr>
              <a:t>19</a:t>
            </a:fld>
            <a:endParaRPr lang="en-US" dirty="0"/>
          </a:p>
        </p:txBody>
      </p:sp>
    </p:spTree>
    <p:extLst>
      <p:ext uri="{BB962C8B-B14F-4D97-AF65-F5344CB8AC3E}">
        <p14:creationId xmlns:p14="http://schemas.microsoft.com/office/powerpoint/2010/main" val="276425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 decreased the amounts received for parents with any PSE (-$2,411</a:t>
            </a:r>
            <a:r>
              <a:rPr lang="en-US" baseline="0" dirty="0" smtClean="0"/>
              <a:t> ), girls (-$3,721) and Anglophone (-$2,895)</a:t>
            </a:r>
            <a:endParaRPr lang="en-US" dirty="0"/>
          </a:p>
        </p:txBody>
      </p:sp>
      <p:sp>
        <p:nvSpPr>
          <p:cNvPr id="4" name="Slide Number Placeholder 3"/>
          <p:cNvSpPr>
            <a:spLocks noGrp="1"/>
          </p:cNvSpPr>
          <p:nvPr>
            <p:ph type="sldNum" sz="quarter" idx="10"/>
          </p:nvPr>
        </p:nvSpPr>
        <p:spPr/>
        <p:txBody>
          <a:bodyPr/>
          <a:lstStyle/>
          <a:p>
            <a:pPr>
              <a:defRPr/>
            </a:pPr>
            <a:fld id="{67B89F6F-8F9D-4F89-B896-F44AB9AF3D4F}" type="slidenum">
              <a:rPr lang="en-US" smtClean="0"/>
              <a:pPr>
                <a:defRPr/>
              </a:pPr>
              <a:t>23</a:t>
            </a:fld>
            <a:endParaRPr lang="en-US" dirty="0"/>
          </a:p>
        </p:txBody>
      </p:sp>
    </p:spTree>
    <p:extLst>
      <p:ext uri="{BB962C8B-B14F-4D97-AF65-F5344CB8AC3E}">
        <p14:creationId xmlns:p14="http://schemas.microsoft.com/office/powerpoint/2010/main" val="132876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58411D8F-86A9-41D4-9657-82131E34FEF6}" type="slidenum">
              <a:rPr lang="en-US" smtClean="0"/>
              <a:pPr>
                <a:defRPr/>
              </a:pPr>
              <a:t>27</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CA" dirty="0" smtClean="0"/>
          </a:p>
        </p:txBody>
      </p:sp>
    </p:spTree>
    <p:extLst>
      <p:ext uri="{BB962C8B-B14F-4D97-AF65-F5344CB8AC3E}">
        <p14:creationId xmlns:p14="http://schemas.microsoft.com/office/powerpoint/2010/main" val="70186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hasCustomPrompt="1"/>
          </p:nvPr>
        </p:nvSpPr>
        <p:spPr>
          <a:xfrm>
            <a:off x="228600" y="4114800"/>
            <a:ext cx="7239000" cy="533400"/>
          </a:xfrm>
          <a:noFill/>
        </p:spPr>
        <p:txBody>
          <a:bodyPr vert="horz"/>
          <a:lstStyle>
            <a:lvl1pPr algn="l">
              <a:defRPr sz="2000" b="0" cap="all" spc="150" baseline="0">
                <a:solidFill>
                  <a:schemeClr val="bg1"/>
                </a:solidFill>
              </a:defRPr>
            </a:lvl1pPr>
          </a:lstStyle>
          <a:p>
            <a:r>
              <a:rPr lang="en-US" dirty="0" smtClean="0"/>
              <a:t>TITLE</a:t>
            </a:r>
            <a:endParaRPr lang="en-US" dirty="0"/>
          </a:p>
        </p:txBody>
      </p:sp>
      <p:sp>
        <p:nvSpPr>
          <p:cNvPr id="3" name="Rectangle 3"/>
          <p:cNvSpPr>
            <a:spLocks noGrp="1"/>
          </p:cNvSpPr>
          <p:nvPr>
            <p:ph type="subTitle" idx="1" hasCustomPrompt="1"/>
          </p:nvPr>
        </p:nvSpPr>
        <p:spPr>
          <a:xfrm>
            <a:off x="228600" y="4706112"/>
            <a:ext cx="6934200" cy="739112"/>
          </a:xfrm>
          <a:solidFill>
            <a:schemeClr val="bg1"/>
          </a:solidFill>
        </p:spPr>
        <p:txBody>
          <a:bodyPr/>
          <a:lstStyle>
            <a:lvl1pPr marL="0" indent="0" algn="l">
              <a:buNone/>
              <a:defRPr sz="1100" b="1" baseline="0">
                <a:solidFill>
                  <a:srgbClr val="005F9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Date</a:t>
            </a:r>
            <a:endParaRPr lang="en-US" dirty="0"/>
          </a:p>
        </p:txBody>
      </p:sp>
      <p:sp>
        <p:nvSpPr>
          <p:cNvPr id="15" name="Rectangle 15"/>
          <p:cNvSpPr>
            <a:spLocks noGrp="1"/>
          </p:cNvSpPr>
          <p:nvPr>
            <p:ph type="sldNum" sz="quarter" idx="11"/>
          </p:nvPr>
        </p:nvSpPr>
        <p:spPr>
          <a:xfrm>
            <a:off x="8015416" y="6477000"/>
            <a:ext cx="1021080" cy="304800"/>
          </a:xfrm>
        </p:spPr>
        <p:txBody>
          <a:bodyPr anchor="ctr"/>
          <a:lstStyle>
            <a:lvl1pPr>
              <a:defRPr>
                <a:solidFill>
                  <a:schemeClr val="tx1"/>
                </a:solidFill>
              </a:defRPr>
            </a:lvl1pPr>
          </a:lstStyle>
          <a:p>
            <a:fld id="{256D3EEF-DE4E-429D-8EC4-DDC531AFF587}" type="slidenum">
              <a:rPr lang="en-US" smtClean="0"/>
              <a:pPr/>
              <a:t>‹#›</a:t>
            </a:fld>
            <a:endParaRPr lang="en-US" dirty="0"/>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005F9F"/>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lstStyle>
          <a:p>
            <a:fld id="{B038BC16-D071-45F8-B22F-6B6A1F3EE1DF}" type="datetime1">
              <a:rPr lang="en-US" smtClean="0"/>
              <a:pPr/>
              <a:t>5/8/2015</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6381328"/>
            <a:ext cx="913125" cy="322094"/>
          </a:xfrm>
          <a:prstGeom prst="rect">
            <a:avLst/>
          </a:prstGeom>
        </p:spPr>
      </p:pic>
    </p:spTree>
    <p:extLst>
      <p:ext uri="{BB962C8B-B14F-4D97-AF65-F5344CB8AC3E}">
        <p14:creationId xmlns:p14="http://schemas.microsoft.com/office/powerpoint/2010/main" val="383924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16" name="Rectangle 8"/>
          <p:cNvSpPr>
            <a:spLocks noGrp="1"/>
          </p:cNvSpPr>
          <p:nvPr>
            <p:ph type="body" sz="quarter" idx="13" hasCustomPrompt="1"/>
          </p:nvPr>
        </p:nvSpPr>
        <p:spPr>
          <a:xfrm>
            <a:off x="304800"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7" name="Rectangle 11"/>
          <p:cNvSpPr>
            <a:spLocks noGrp="1"/>
          </p:cNvSpPr>
          <p:nvPr>
            <p:ph sz="quarter" idx="15"/>
          </p:nvPr>
        </p:nvSpPr>
        <p:spPr>
          <a:xfrm>
            <a:off x="304800" y="832104"/>
            <a:ext cx="3962400" cy="2484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8"/>
          <p:cNvSpPr>
            <a:spLocks noGrp="1"/>
          </p:cNvSpPr>
          <p:nvPr>
            <p:ph type="body" sz="quarter" idx="16" hasCustomPrompt="1"/>
          </p:nvPr>
        </p:nvSpPr>
        <p:spPr>
          <a:xfrm>
            <a:off x="301752" y="3319272"/>
            <a:ext cx="3965448" cy="37456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0" name="Rectangle 11"/>
          <p:cNvSpPr>
            <a:spLocks noGrp="1"/>
          </p:cNvSpPr>
          <p:nvPr>
            <p:ph sz="quarter" idx="17"/>
          </p:nvPr>
        </p:nvSpPr>
        <p:spPr>
          <a:xfrm>
            <a:off x="301752" y="3770376"/>
            <a:ext cx="3965448" cy="2484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8"/>
          <p:cNvSpPr>
            <a:spLocks noGrp="1"/>
          </p:cNvSpPr>
          <p:nvPr>
            <p:ph type="body" sz="quarter" idx="18" hasCustomPrompt="1"/>
          </p:nvPr>
        </p:nvSpPr>
        <p:spPr>
          <a:xfrm>
            <a:off x="4419600"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4" name="Rectangle 11"/>
          <p:cNvSpPr>
            <a:spLocks noGrp="1"/>
          </p:cNvSpPr>
          <p:nvPr>
            <p:ph sz="quarter" idx="19"/>
          </p:nvPr>
        </p:nvSpPr>
        <p:spPr>
          <a:xfrm>
            <a:off x="4419600" y="829056"/>
            <a:ext cx="3962400" cy="24871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Rectangle 8"/>
          <p:cNvSpPr>
            <a:spLocks noGrp="1"/>
          </p:cNvSpPr>
          <p:nvPr>
            <p:ph type="body" sz="quarter" idx="20" hasCustomPrompt="1"/>
          </p:nvPr>
        </p:nvSpPr>
        <p:spPr>
          <a:xfrm>
            <a:off x="4416552" y="3319272"/>
            <a:ext cx="3965448" cy="37456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6" name="Rectangle 11"/>
          <p:cNvSpPr>
            <a:spLocks noGrp="1"/>
          </p:cNvSpPr>
          <p:nvPr>
            <p:ph sz="quarter" idx="21"/>
          </p:nvPr>
        </p:nvSpPr>
        <p:spPr>
          <a:xfrm>
            <a:off x="4416552" y="3770376"/>
            <a:ext cx="3965448" cy="2484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Rectangle 23"/>
          <p:cNvSpPr>
            <a:spLocks noGrp="1"/>
          </p:cNvSpPr>
          <p:nvPr>
            <p:ph type="dt" sz="half" idx="22"/>
          </p:nvPr>
        </p:nvSpPr>
        <p:spPr/>
        <p:txBody>
          <a:bodyPr/>
          <a:lstStyle/>
          <a:p>
            <a:pPr algn="r"/>
            <a:fld id="{2C6649E1-340F-4731-B9CA-9AF4270689E4}" type="datetime1">
              <a:rPr lang="en-US" smtClean="0"/>
              <a:pPr algn="r"/>
              <a:t>5/8/2015</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5020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smtClean="0"/>
              <a:t>Click to edit Master title style</a:t>
            </a:r>
            <a:endParaRPr lang="en-US"/>
          </a:p>
        </p:txBody>
      </p:sp>
      <p:sp>
        <p:nvSpPr>
          <p:cNvPr id="10" name="Rectangle 8"/>
          <p:cNvSpPr>
            <a:spLocks noGrp="1"/>
          </p:cNvSpPr>
          <p:nvPr>
            <p:ph type="body" sz="quarter" idx="14" hasCustomPrompt="1"/>
          </p:nvPr>
        </p:nvSpPr>
        <p:spPr>
          <a:xfrm>
            <a:off x="4419600"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8" name="Rectangle 11"/>
          <p:cNvSpPr>
            <a:spLocks noGrp="1"/>
          </p:cNvSpPr>
          <p:nvPr>
            <p:ph sz="quarter" idx="16"/>
          </p:nvPr>
        </p:nvSpPr>
        <p:spPr>
          <a:xfrm>
            <a:off x="4419600" y="841248"/>
            <a:ext cx="3962400" cy="1496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8"/>
          <p:cNvSpPr>
            <a:spLocks noGrp="1"/>
          </p:cNvSpPr>
          <p:nvPr>
            <p:ph type="body" sz="quarter" idx="13" hasCustomPrompt="1"/>
          </p:nvPr>
        </p:nvSpPr>
        <p:spPr>
          <a:xfrm>
            <a:off x="304800" y="381000"/>
            <a:ext cx="3965448"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0" name="Rectangle 11"/>
          <p:cNvSpPr>
            <a:spLocks noGrp="1"/>
          </p:cNvSpPr>
          <p:nvPr>
            <p:ph sz="quarter" idx="15"/>
          </p:nvPr>
        </p:nvSpPr>
        <p:spPr>
          <a:xfrm>
            <a:off x="304800" y="838200"/>
            <a:ext cx="3962400"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8"/>
          <p:cNvSpPr>
            <a:spLocks noGrp="1"/>
          </p:cNvSpPr>
          <p:nvPr>
            <p:ph type="body" sz="quarter" idx="17" hasCustomPrompt="1"/>
          </p:nvPr>
        </p:nvSpPr>
        <p:spPr>
          <a:xfrm>
            <a:off x="4416552" y="2340864"/>
            <a:ext cx="3962400" cy="377608"/>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3" name="Rectangle 11"/>
          <p:cNvSpPr>
            <a:spLocks noGrp="1"/>
          </p:cNvSpPr>
          <p:nvPr>
            <p:ph sz="quarter" idx="18"/>
          </p:nvPr>
        </p:nvSpPr>
        <p:spPr>
          <a:xfrm>
            <a:off x="4416552" y="2795016"/>
            <a:ext cx="3962400" cy="15026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8"/>
          <p:cNvSpPr>
            <a:spLocks noGrp="1"/>
          </p:cNvSpPr>
          <p:nvPr>
            <p:ph type="body" sz="quarter" idx="19" hasCustomPrompt="1"/>
          </p:nvPr>
        </p:nvSpPr>
        <p:spPr>
          <a:xfrm>
            <a:off x="4419600" y="4291584"/>
            <a:ext cx="3962400" cy="361552"/>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5" name="Rectangle 11"/>
          <p:cNvSpPr>
            <a:spLocks noGrp="1"/>
          </p:cNvSpPr>
          <p:nvPr>
            <p:ph sz="quarter" idx="20"/>
          </p:nvPr>
        </p:nvSpPr>
        <p:spPr>
          <a:xfrm>
            <a:off x="4419600" y="4745736"/>
            <a:ext cx="3962400" cy="15026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7"/>
          <p:cNvSpPr>
            <a:spLocks noGrp="1"/>
          </p:cNvSpPr>
          <p:nvPr>
            <p:ph type="dt" sz="half" idx="21"/>
          </p:nvPr>
        </p:nvSpPr>
        <p:spPr/>
        <p:txBody>
          <a:bodyPr/>
          <a:lstStyle/>
          <a:p>
            <a:pPr algn="r"/>
            <a:fld id="{77F3E558-65C1-4497-936E-DA15E5FAC65F}" type="datetime1">
              <a:rPr lang="en-US" smtClean="0"/>
              <a:pPr algn="r"/>
              <a:t>5/8/2015</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2122513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18" name="Rectangle 8"/>
          <p:cNvSpPr>
            <a:spLocks noGrp="1"/>
          </p:cNvSpPr>
          <p:nvPr>
            <p:ph type="body" sz="quarter" idx="13" hasCustomPrompt="1"/>
          </p:nvPr>
        </p:nvSpPr>
        <p:spPr>
          <a:xfrm>
            <a:off x="4416552" y="381000"/>
            <a:ext cx="3965448"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1" name="Rectangle 11"/>
          <p:cNvSpPr>
            <a:spLocks noGrp="1"/>
          </p:cNvSpPr>
          <p:nvPr>
            <p:ph sz="quarter" idx="15"/>
          </p:nvPr>
        </p:nvSpPr>
        <p:spPr>
          <a:xfrm>
            <a:off x="4416552" y="835152"/>
            <a:ext cx="3962400" cy="541324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a:spLocks noGrp="1"/>
          </p:cNvSpPr>
          <p:nvPr>
            <p:ph type="body" sz="quarter" idx="14" hasCustomPrompt="1"/>
          </p:nvPr>
        </p:nvSpPr>
        <p:spPr>
          <a:xfrm>
            <a:off x="304800"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0" name="Rectangle 11"/>
          <p:cNvSpPr>
            <a:spLocks noGrp="1"/>
          </p:cNvSpPr>
          <p:nvPr>
            <p:ph sz="quarter" idx="16"/>
          </p:nvPr>
        </p:nvSpPr>
        <p:spPr>
          <a:xfrm>
            <a:off x="304800" y="841248"/>
            <a:ext cx="3962400" cy="1496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8"/>
          <p:cNvSpPr>
            <a:spLocks noGrp="1"/>
          </p:cNvSpPr>
          <p:nvPr>
            <p:ph type="body" sz="quarter" idx="17" hasCustomPrompt="1"/>
          </p:nvPr>
        </p:nvSpPr>
        <p:spPr>
          <a:xfrm>
            <a:off x="301752" y="2340864"/>
            <a:ext cx="3962400" cy="377608"/>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4" name="Rectangle 11"/>
          <p:cNvSpPr>
            <a:spLocks noGrp="1"/>
          </p:cNvSpPr>
          <p:nvPr>
            <p:ph sz="quarter" idx="18"/>
          </p:nvPr>
        </p:nvSpPr>
        <p:spPr>
          <a:xfrm>
            <a:off x="301752" y="2798064"/>
            <a:ext cx="3962400" cy="1499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8"/>
          <p:cNvSpPr>
            <a:spLocks noGrp="1"/>
          </p:cNvSpPr>
          <p:nvPr>
            <p:ph type="body" sz="quarter" idx="19" hasCustomPrompt="1"/>
          </p:nvPr>
        </p:nvSpPr>
        <p:spPr>
          <a:xfrm>
            <a:off x="304800" y="4291584"/>
            <a:ext cx="3962400" cy="361552"/>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6" name="Rectangle 11"/>
          <p:cNvSpPr>
            <a:spLocks noGrp="1"/>
          </p:cNvSpPr>
          <p:nvPr>
            <p:ph sz="quarter" idx="20"/>
          </p:nvPr>
        </p:nvSpPr>
        <p:spPr>
          <a:xfrm>
            <a:off x="304800" y="4748784"/>
            <a:ext cx="3962400" cy="149961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7"/>
          <p:cNvSpPr>
            <a:spLocks noGrp="1"/>
          </p:cNvSpPr>
          <p:nvPr>
            <p:ph type="dt" sz="half" idx="21"/>
          </p:nvPr>
        </p:nvSpPr>
        <p:spPr/>
        <p:txBody>
          <a:bodyPr/>
          <a:lstStyle/>
          <a:p>
            <a:pPr algn="r"/>
            <a:fld id="{8F5BD3AC-3D8D-4D5B-B494-7EACEB503618}" type="datetime1">
              <a:rPr lang="en-US" smtClean="0"/>
              <a:pPr algn="r"/>
              <a:t>5/8/2015</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1265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smtClean="0"/>
              <a:t>Click to edit Master title style</a:t>
            </a:r>
            <a:endParaRPr lang="en-US"/>
          </a:p>
        </p:txBody>
      </p:sp>
      <p:sp>
        <p:nvSpPr>
          <p:cNvPr id="23" name="Rectangle 8"/>
          <p:cNvSpPr>
            <a:spLocks noGrp="1"/>
          </p:cNvSpPr>
          <p:nvPr>
            <p:ph type="body" sz="quarter" idx="13" hasCustomPrompt="1"/>
          </p:nvPr>
        </p:nvSpPr>
        <p:spPr>
          <a:xfrm>
            <a:off x="304800"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4" name="Rectangle 11"/>
          <p:cNvSpPr>
            <a:spLocks noGrp="1"/>
          </p:cNvSpPr>
          <p:nvPr>
            <p:ph sz="quarter" idx="15"/>
          </p:nvPr>
        </p:nvSpPr>
        <p:spPr>
          <a:xfrm>
            <a:off x="304800" y="832104"/>
            <a:ext cx="3962400" cy="2484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Rectangle 8"/>
          <p:cNvSpPr>
            <a:spLocks noGrp="1"/>
          </p:cNvSpPr>
          <p:nvPr>
            <p:ph type="body" sz="quarter" idx="16" hasCustomPrompt="1"/>
          </p:nvPr>
        </p:nvSpPr>
        <p:spPr>
          <a:xfrm>
            <a:off x="301752" y="3319272"/>
            <a:ext cx="3965448" cy="39776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6" name="Rectangle 11"/>
          <p:cNvSpPr>
            <a:spLocks noGrp="1"/>
          </p:cNvSpPr>
          <p:nvPr>
            <p:ph sz="quarter" idx="17"/>
          </p:nvPr>
        </p:nvSpPr>
        <p:spPr>
          <a:xfrm>
            <a:off x="301752" y="3776472"/>
            <a:ext cx="3965448" cy="24780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Rectangle 8"/>
          <p:cNvSpPr>
            <a:spLocks noGrp="1"/>
          </p:cNvSpPr>
          <p:nvPr>
            <p:ph type="body" sz="quarter" idx="14" hasCustomPrompt="1"/>
          </p:nvPr>
        </p:nvSpPr>
        <p:spPr>
          <a:xfrm>
            <a:off x="4419600"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9" name="Rectangle 11"/>
          <p:cNvSpPr>
            <a:spLocks noGrp="1"/>
          </p:cNvSpPr>
          <p:nvPr>
            <p:ph sz="quarter" idx="18"/>
          </p:nvPr>
        </p:nvSpPr>
        <p:spPr>
          <a:xfrm>
            <a:off x="4419600" y="841248"/>
            <a:ext cx="3962400" cy="1496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Rectangle 8"/>
          <p:cNvSpPr>
            <a:spLocks noGrp="1"/>
          </p:cNvSpPr>
          <p:nvPr>
            <p:ph type="body" sz="quarter" idx="19" hasCustomPrompt="1"/>
          </p:nvPr>
        </p:nvSpPr>
        <p:spPr>
          <a:xfrm>
            <a:off x="4416552" y="2340864"/>
            <a:ext cx="3962400" cy="377608"/>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32" name="Rectangle 11"/>
          <p:cNvSpPr>
            <a:spLocks noGrp="1"/>
          </p:cNvSpPr>
          <p:nvPr>
            <p:ph sz="quarter" idx="20"/>
          </p:nvPr>
        </p:nvSpPr>
        <p:spPr>
          <a:xfrm>
            <a:off x="4416552" y="2808024"/>
            <a:ext cx="3962400" cy="14896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Rectangle 8"/>
          <p:cNvSpPr>
            <a:spLocks noGrp="1"/>
          </p:cNvSpPr>
          <p:nvPr>
            <p:ph type="body" sz="quarter" idx="21" hasCustomPrompt="1"/>
          </p:nvPr>
        </p:nvSpPr>
        <p:spPr>
          <a:xfrm>
            <a:off x="4419600" y="4291584"/>
            <a:ext cx="3962400" cy="361552"/>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34" name="Rectangle 11"/>
          <p:cNvSpPr>
            <a:spLocks noGrp="1"/>
          </p:cNvSpPr>
          <p:nvPr>
            <p:ph sz="quarter" idx="22"/>
          </p:nvPr>
        </p:nvSpPr>
        <p:spPr>
          <a:xfrm>
            <a:off x="4419600" y="4742688"/>
            <a:ext cx="3962400" cy="1505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6"/>
          <p:cNvSpPr>
            <a:spLocks noGrp="1"/>
          </p:cNvSpPr>
          <p:nvPr>
            <p:ph type="dt" sz="half" idx="23"/>
          </p:nvPr>
        </p:nvSpPr>
        <p:spPr/>
        <p:txBody>
          <a:bodyPr/>
          <a:lstStyle/>
          <a:p>
            <a:pPr algn="r"/>
            <a:fld id="{282A2EF3-CCBF-498B-A30A-64B73CA457F2}" type="datetime1">
              <a:rPr lang="en-US" smtClean="0"/>
              <a:pPr algn="r"/>
              <a:t>5/8/2015</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210693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smtClean="0"/>
              <a:t>Click to edit Master title style</a:t>
            </a:r>
            <a:endParaRPr lang="en-US"/>
          </a:p>
        </p:txBody>
      </p:sp>
      <p:sp>
        <p:nvSpPr>
          <p:cNvPr id="21" name="Rectangle 8"/>
          <p:cNvSpPr>
            <a:spLocks noGrp="1"/>
          </p:cNvSpPr>
          <p:nvPr>
            <p:ph type="body" sz="quarter" idx="14" hasCustomPrompt="1"/>
          </p:nvPr>
        </p:nvSpPr>
        <p:spPr>
          <a:xfrm>
            <a:off x="307848"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2" name="Rectangle 11"/>
          <p:cNvSpPr>
            <a:spLocks noGrp="1"/>
          </p:cNvSpPr>
          <p:nvPr>
            <p:ph sz="quarter" idx="16"/>
          </p:nvPr>
        </p:nvSpPr>
        <p:spPr>
          <a:xfrm>
            <a:off x="307848" y="841248"/>
            <a:ext cx="3962400" cy="14965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Rectangle 8"/>
          <p:cNvSpPr>
            <a:spLocks noGrp="1"/>
          </p:cNvSpPr>
          <p:nvPr>
            <p:ph type="body" sz="quarter" idx="17" hasCustomPrompt="1"/>
          </p:nvPr>
        </p:nvSpPr>
        <p:spPr>
          <a:xfrm>
            <a:off x="304800" y="2340864"/>
            <a:ext cx="3962400" cy="377608"/>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6" name="Rectangle 11"/>
          <p:cNvSpPr>
            <a:spLocks noGrp="1"/>
          </p:cNvSpPr>
          <p:nvPr>
            <p:ph sz="quarter" idx="18"/>
          </p:nvPr>
        </p:nvSpPr>
        <p:spPr>
          <a:xfrm>
            <a:off x="304800" y="2791968"/>
            <a:ext cx="3962400" cy="1505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8"/>
          <p:cNvSpPr>
            <a:spLocks noGrp="1"/>
          </p:cNvSpPr>
          <p:nvPr>
            <p:ph type="body" sz="quarter" idx="19" hasCustomPrompt="1"/>
          </p:nvPr>
        </p:nvSpPr>
        <p:spPr>
          <a:xfrm>
            <a:off x="307848" y="4291584"/>
            <a:ext cx="3962400" cy="361552"/>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8" name="Rectangle 11"/>
          <p:cNvSpPr>
            <a:spLocks noGrp="1"/>
          </p:cNvSpPr>
          <p:nvPr>
            <p:ph sz="quarter" idx="20"/>
          </p:nvPr>
        </p:nvSpPr>
        <p:spPr>
          <a:xfrm>
            <a:off x="307848" y="4742688"/>
            <a:ext cx="3962400" cy="1505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8"/>
          <p:cNvSpPr>
            <a:spLocks noGrp="1"/>
          </p:cNvSpPr>
          <p:nvPr>
            <p:ph type="body" sz="quarter" idx="21" hasCustomPrompt="1"/>
          </p:nvPr>
        </p:nvSpPr>
        <p:spPr>
          <a:xfrm>
            <a:off x="4419600"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3" name="Rectangle 11"/>
          <p:cNvSpPr>
            <a:spLocks noGrp="1"/>
          </p:cNvSpPr>
          <p:nvPr>
            <p:ph sz="quarter" idx="22"/>
          </p:nvPr>
        </p:nvSpPr>
        <p:spPr>
          <a:xfrm>
            <a:off x="4419600" y="840904"/>
            <a:ext cx="3962400" cy="2475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8"/>
          <p:cNvSpPr>
            <a:spLocks noGrp="1"/>
          </p:cNvSpPr>
          <p:nvPr>
            <p:ph type="body" sz="quarter" idx="23" hasCustomPrompt="1"/>
          </p:nvPr>
        </p:nvSpPr>
        <p:spPr>
          <a:xfrm>
            <a:off x="4416552" y="3319272"/>
            <a:ext cx="3965448" cy="39776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6" name="Rectangle 11"/>
          <p:cNvSpPr>
            <a:spLocks noGrp="1"/>
          </p:cNvSpPr>
          <p:nvPr>
            <p:ph sz="quarter" idx="24"/>
          </p:nvPr>
        </p:nvSpPr>
        <p:spPr>
          <a:xfrm>
            <a:off x="4416552" y="3789040"/>
            <a:ext cx="3965448" cy="24654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7"/>
          <p:cNvSpPr>
            <a:spLocks noGrp="1"/>
          </p:cNvSpPr>
          <p:nvPr>
            <p:ph type="dt" sz="half" idx="25"/>
          </p:nvPr>
        </p:nvSpPr>
        <p:spPr/>
        <p:txBody>
          <a:bodyPr/>
          <a:lstStyle/>
          <a:p>
            <a:pPr algn="r"/>
            <a:fld id="{34DD65A9-1B5B-46A3-A7B7-20B723893A38}" type="datetime1">
              <a:rPr lang="en-US" smtClean="0"/>
              <a:pPr algn="r"/>
              <a:t>5/8/2015</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extLst>
      <p:ext uri="{BB962C8B-B14F-4D97-AF65-F5344CB8AC3E}">
        <p14:creationId xmlns:p14="http://schemas.microsoft.com/office/powerpoint/2010/main" val="197474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smtClean="0"/>
              <a:t>Click to edit Master title style</a:t>
            </a:r>
            <a:endParaRPr lang="en-US"/>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smtClean="0"/>
              <a:t>Company</a:t>
            </a:r>
            <a:r>
              <a:rPr lang="en-US" baseline="0" dirty="0" smtClean="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smtClean="0"/>
              <a:t>Company</a:t>
            </a:r>
            <a:r>
              <a:rPr lang="en-US" baseline="0" dirty="0" smtClean="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smtClean="0"/>
              <a:t>Company</a:t>
            </a:r>
            <a:r>
              <a:rPr lang="en-US" baseline="0" dirty="0" smtClean="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smtClean="0"/>
              <a:t>Company</a:t>
            </a:r>
            <a:r>
              <a:rPr lang="en-US" baseline="0" dirty="0" smtClean="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smtClean="0"/>
              <a:t>Company</a:t>
            </a:r>
            <a:r>
              <a:rPr lang="en-US" baseline="0" dirty="0" smtClean="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smtClean="0"/>
              <a:t>Company</a:t>
            </a:r>
            <a:r>
              <a:rPr lang="en-US" baseline="0" dirty="0" smtClean="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lstStyle>
          <a:p>
            <a:pPr lvl="0"/>
            <a:r>
              <a:rPr lang="en-US" dirty="0" smtClean="0"/>
              <a:t>Amount</a:t>
            </a:r>
            <a:endParaRPr lang="en-US" dirty="0"/>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lstStyle>
          <a:p>
            <a:pPr lvl="0"/>
            <a:r>
              <a:rPr lang="en-US" dirty="0" smtClean="0"/>
              <a:t>Amount</a:t>
            </a:r>
            <a:endParaRPr lang="en-US" dirty="0"/>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lstStyle>
          <a:p>
            <a:pPr lvl="0"/>
            <a:r>
              <a:rPr lang="en-US" dirty="0" smtClean="0"/>
              <a:t>Amount</a:t>
            </a:r>
            <a:endParaRPr lang="en-US" dirty="0"/>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lstStyle>
          <a:p>
            <a:pPr lvl="0"/>
            <a:r>
              <a:rPr lang="en-US" dirty="0" smtClean="0"/>
              <a:t>Amount</a:t>
            </a:r>
            <a:endParaRPr lang="en-US" dirty="0"/>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lstStyle>
          <a:p>
            <a:pPr lvl="0"/>
            <a:r>
              <a:rPr lang="en-US" dirty="0" smtClean="0"/>
              <a:t>Amount</a:t>
            </a:r>
            <a:endParaRPr lang="en-US" dirty="0"/>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lstStyle>
          <a:p>
            <a:pPr lvl="0"/>
            <a:r>
              <a:rPr lang="en-US" dirty="0" smtClean="0"/>
              <a:t>Amount</a:t>
            </a:r>
            <a:endParaRPr lang="en-US" dirty="0"/>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lstStyle>
          <a:p>
            <a:pPr lvl="0"/>
            <a:r>
              <a:rPr lang="en-US" dirty="0" smtClean="0"/>
              <a:t>Date</a:t>
            </a:r>
            <a:endParaRPr lang="en-US" dirty="0"/>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lstStyle>
          <a:p>
            <a:pPr lvl="0"/>
            <a:r>
              <a:rPr lang="en-US" dirty="0" smtClean="0"/>
              <a:t>Date</a:t>
            </a:r>
            <a:endParaRPr lang="en-US" dirty="0"/>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lstStyle>
          <a:p>
            <a:pPr lvl="0"/>
            <a:r>
              <a:rPr lang="en-US" dirty="0" smtClean="0"/>
              <a:t>Date</a:t>
            </a:r>
            <a:endParaRPr lang="en-US" dirty="0"/>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lstStyle>
          <a:p>
            <a:pPr lvl="0"/>
            <a:r>
              <a:rPr lang="en-US" dirty="0" smtClean="0"/>
              <a:t>Date</a:t>
            </a:r>
            <a:endParaRPr lang="en-US" dirty="0"/>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lstStyle>
          <a:p>
            <a:pPr lvl="0"/>
            <a:r>
              <a:rPr lang="en-US" dirty="0" smtClean="0"/>
              <a:t>Date</a:t>
            </a:r>
            <a:endParaRPr lang="en-US" dirty="0"/>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lstStyle>
          <a:p>
            <a:pPr lvl="0"/>
            <a:r>
              <a:rPr lang="en-US" dirty="0" smtClean="0"/>
              <a:t>Date</a:t>
            </a:r>
            <a:endParaRPr lang="en-US" dirty="0"/>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lstStyle>
          <a:p>
            <a:pPr lvl="0"/>
            <a:r>
              <a:rPr lang="en-US" dirty="0" smtClean="0"/>
              <a:t>Description</a:t>
            </a:r>
            <a:endParaRPr lang="en-US" dirty="0"/>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lstStyle>
          <a:p>
            <a:pPr lvl="0"/>
            <a:r>
              <a:rPr lang="en-US" dirty="0" smtClean="0"/>
              <a:t>Description</a:t>
            </a:r>
            <a:endParaRPr lang="en-US" dirty="0"/>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lstStyle>
          <a:p>
            <a:pPr lvl="0"/>
            <a:r>
              <a:rPr lang="en-US" dirty="0" smtClean="0"/>
              <a:t>Description</a:t>
            </a:r>
            <a:endParaRPr lang="en-US" dirty="0"/>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lstStyle>
          <a:p>
            <a:pPr lvl="0"/>
            <a:r>
              <a:rPr lang="en-US" dirty="0" smtClean="0"/>
              <a:t>Description</a:t>
            </a:r>
            <a:endParaRPr lang="en-US" dirty="0"/>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lstStyle>
          <a:p>
            <a:pPr lvl="0"/>
            <a:r>
              <a:rPr lang="en-US" dirty="0" smtClean="0"/>
              <a:t>Description</a:t>
            </a:r>
            <a:endParaRPr lang="en-US" dirty="0"/>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lstStyle>
          <a:p>
            <a:pPr lvl="0"/>
            <a:r>
              <a:rPr lang="en-US" dirty="0" smtClean="0"/>
              <a:t>Description</a:t>
            </a:r>
            <a:endParaRPr lang="en-US" dirty="0"/>
          </a:p>
        </p:txBody>
      </p:sp>
      <p:sp>
        <p:nvSpPr>
          <p:cNvPr id="39" name="Rectangle 51"/>
          <p:cNvSpPr>
            <a:spLocks noGrp="1"/>
          </p:cNvSpPr>
          <p:nvPr>
            <p:ph type="body" sz="quarter" idx="46"/>
          </p:nvPr>
        </p:nvSpPr>
        <p:spPr>
          <a:xfrm>
            <a:off x="304800" y="381000"/>
            <a:ext cx="8077200" cy="838200"/>
          </a:xfrm>
        </p:spPr>
        <p:txBody>
          <a:bodyPr/>
          <a:lstStyle>
            <a:lvl1pPr>
              <a:defRPr sz="1200"/>
            </a:lvl1pPr>
          </a:lstStyle>
          <a:p>
            <a:pPr lvl="0"/>
            <a:r>
              <a:rPr lang="en-US" smtClean="0"/>
              <a:t>Click to edit Master text styles</a:t>
            </a:r>
          </a:p>
        </p:txBody>
      </p:sp>
      <p:sp>
        <p:nvSpPr>
          <p:cNvPr id="42" name="Rectangle 42"/>
          <p:cNvSpPr>
            <a:spLocks noGrp="1"/>
          </p:cNvSpPr>
          <p:nvPr>
            <p:ph type="dt" sz="half" idx="47"/>
          </p:nvPr>
        </p:nvSpPr>
        <p:spPr/>
        <p:txBody>
          <a:bodyPr/>
          <a:lstStyle/>
          <a:p>
            <a:pPr algn="r"/>
            <a:fld id="{E615BD7E-8BAC-4650-92E8-CA71F027CB8B}" type="datetime1">
              <a:rPr lang="en-US" smtClean="0"/>
              <a:pPr algn="r"/>
              <a:t>5/8/2015</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extLst>
      <p:ext uri="{BB962C8B-B14F-4D97-AF65-F5344CB8AC3E}">
        <p14:creationId xmlns:p14="http://schemas.microsoft.com/office/powerpoint/2010/main" val="1603090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r"/>
            <a:fld id="{9DCA0AC5-CA05-4FE8-9683-59C8FF6B76B2}" type="datetime1">
              <a:rPr lang="en-US" smtClean="0"/>
              <a:pPr algn="r"/>
              <a:t>5/8/2015</a:t>
            </a:fld>
            <a:endParaRPr lang="en-US" sz="1000" dirty="0">
              <a:solidFill>
                <a:schemeClr val="tx1">
                  <a:tint val="65000"/>
                </a:schemeClr>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256D3EEF-DE4E-429D-8EC4-DDC531AFF587}" type="slidenum">
              <a:rPr lang="en-US" smtClean="0"/>
              <a:pPr/>
              <a:t>‹#›</a:t>
            </a:fld>
            <a:endParaRPr lang="en-US" dirty="0"/>
          </a:p>
        </p:txBody>
      </p:sp>
      <p:sp>
        <p:nvSpPr>
          <p:cNvPr id="5" name="Footer Placeholder 4"/>
          <p:cNvSpPr>
            <a:spLocks noGrp="1"/>
          </p:cNvSpPr>
          <p:nvPr>
            <p:ph type="ftr" sz="quarter" idx="12"/>
          </p:nvPr>
        </p:nvSpPr>
        <p:spPr/>
        <p:txBody>
          <a:bodyPr/>
          <a:lstStyle/>
          <a:p>
            <a:endParaRPr lang="en-US" sz="1000" dirty="0">
              <a:solidFill>
                <a:sysClr val="windowText" lastClr="000000"/>
              </a:solidFill>
            </a:endParaRPr>
          </a:p>
        </p:txBody>
      </p:sp>
    </p:spTree>
    <p:extLst>
      <p:ext uri="{BB962C8B-B14F-4D97-AF65-F5344CB8AC3E}">
        <p14:creationId xmlns:p14="http://schemas.microsoft.com/office/powerpoint/2010/main" val="917410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524000"/>
            <a:ext cx="3998912"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5240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366292B-858E-4B50-8ECE-A961806460BB}" type="slidenum">
              <a:rPr lang="en-US"/>
              <a:pPr>
                <a:defRPr/>
              </a:pPr>
              <a:t>‹#›</a:t>
            </a:fld>
            <a:endParaRPr lang="en-US" dirty="0"/>
          </a:p>
        </p:txBody>
      </p:sp>
    </p:spTree>
    <p:extLst>
      <p:ext uri="{BB962C8B-B14F-4D97-AF65-F5344CB8AC3E}">
        <p14:creationId xmlns:p14="http://schemas.microsoft.com/office/powerpoint/2010/main" val="1009299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B49B706-3BE2-4B34-8D40-975E1D33A909}" type="slidenum">
              <a:rPr lang="en-US"/>
              <a:pPr>
                <a:defRPr/>
              </a:pPr>
              <a:t>‹#›</a:t>
            </a:fld>
            <a:endParaRPr lang="en-US" dirty="0"/>
          </a:p>
        </p:txBody>
      </p:sp>
    </p:spTree>
    <p:extLst>
      <p:ext uri="{BB962C8B-B14F-4D97-AF65-F5344CB8AC3E}">
        <p14:creationId xmlns:p14="http://schemas.microsoft.com/office/powerpoint/2010/main" val="3508458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574E8E6-3304-4696-9DBD-B1C56C699E73}" type="slidenum">
              <a:rPr lang="en-US"/>
              <a:pPr>
                <a:defRPr/>
              </a:pPr>
              <a:t>‹#›</a:t>
            </a:fld>
            <a:endParaRPr lang="en-US" dirty="0"/>
          </a:p>
        </p:txBody>
      </p:sp>
    </p:spTree>
    <p:extLst>
      <p:ext uri="{BB962C8B-B14F-4D97-AF65-F5344CB8AC3E}">
        <p14:creationId xmlns:p14="http://schemas.microsoft.com/office/powerpoint/2010/main" val="14156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11" name="Rectangle 10"/>
          <p:cNvSpPr/>
          <p:nvPr userDrawn="1"/>
        </p:nvSpPr>
        <p:spPr>
          <a:xfrm>
            <a:off x="0" y="3789040"/>
            <a:ext cx="9144000" cy="884272"/>
          </a:xfrm>
          <a:prstGeom prst="rect">
            <a:avLst/>
          </a:prstGeom>
          <a:solidFill>
            <a:srgbClr val="005F9F"/>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4" name="Title 13"/>
          <p:cNvSpPr>
            <a:spLocks noGrp="1"/>
          </p:cNvSpPr>
          <p:nvPr>
            <p:ph type="ctrTitle" hasCustomPrompt="1"/>
          </p:nvPr>
        </p:nvSpPr>
        <p:spPr>
          <a:xfrm>
            <a:off x="228600" y="4114800"/>
            <a:ext cx="7239000" cy="533400"/>
          </a:xfrm>
          <a:noFill/>
        </p:spPr>
        <p:txBody>
          <a:bodyPr vert="horz"/>
          <a:lstStyle>
            <a:lvl1pPr algn="l">
              <a:defRPr sz="2000" b="0" cap="all" spc="150" baseline="0">
                <a:solidFill>
                  <a:schemeClr val="bg1"/>
                </a:solidFill>
              </a:defRPr>
            </a:lvl1pPr>
          </a:lstStyle>
          <a:p>
            <a:r>
              <a:rPr lang="en-US" dirty="0" smtClean="0"/>
              <a:t>SECTION HEADING</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lstStyle>
          <a:p>
            <a:fld id="{9C053A6B-75CF-4825-97C1-B14FCDA37B67}" type="datetime1">
              <a:rPr lang="en-US" smtClean="0"/>
              <a:pPr/>
              <a:t>5/8/2015</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lstStyle>
          <a:p>
            <a:endParaRPr lang="en-US" dirty="0">
              <a:solidFill>
                <a:schemeClr val="bg1"/>
              </a:solidFill>
            </a:endParaRPr>
          </a:p>
        </p:txBody>
      </p:sp>
      <p:sp>
        <p:nvSpPr>
          <p:cNvPr id="13" name="Slide Number Placeholder 12"/>
          <p:cNvSpPr>
            <a:spLocks noGrp="1"/>
          </p:cNvSpPr>
          <p:nvPr>
            <p:ph type="sldNum" sz="quarter" idx="12"/>
          </p:nvPr>
        </p:nvSpPr>
        <p:spPr>
          <a:xfrm>
            <a:off x="8015416" y="6477000"/>
            <a:ext cx="1021080" cy="304800"/>
          </a:xfrm>
        </p:spPr>
        <p:txBody>
          <a:bodyPr anchor="ctr"/>
          <a:lstStyle>
            <a:lvl1pPr>
              <a:defRPr>
                <a:solidFill>
                  <a:schemeClr val="tx1"/>
                </a:solidFill>
              </a:defRPr>
            </a:lvl1pPr>
          </a:lstStyle>
          <a:p>
            <a:fld id="{256D3EEF-DE4E-429D-8EC4-DDC531AFF587}"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6381328"/>
            <a:ext cx="913125" cy="322094"/>
          </a:xfrm>
          <a:prstGeom prst="rect">
            <a:avLst/>
          </a:prstGeom>
        </p:spPr>
      </p:pic>
    </p:spTree>
    <p:extLst>
      <p:ext uri="{BB962C8B-B14F-4D97-AF65-F5344CB8AC3E}">
        <p14:creationId xmlns:p14="http://schemas.microsoft.com/office/powerpoint/2010/main" val="65727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lvl1pPr>
              <a:defRPr cap="all" baseline="0"/>
            </a:lvl1pPr>
          </a:lstStyle>
          <a:p>
            <a:r>
              <a:rPr lang="en-US" dirty="0" smtClean="0"/>
              <a:t>Click to edit Master title style</a:t>
            </a:r>
            <a:endParaRPr lang="en-US" dirty="0"/>
          </a:p>
        </p:txBody>
      </p:sp>
      <p:sp>
        <p:nvSpPr>
          <p:cNvPr id="6" name="Rectangle 6"/>
          <p:cNvSpPr>
            <a:spLocks noGrp="1"/>
          </p:cNvSpPr>
          <p:nvPr>
            <p:ph type="dt" sz="half" idx="10"/>
          </p:nvPr>
        </p:nvSpPr>
        <p:spPr/>
        <p:txBody>
          <a:bodyPr/>
          <a:lstStyle/>
          <a:p>
            <a:pPr algn="r"/>
            <a:fld id="{1CF64361-B145-4914-AE85-4EEB0CC70DB4}" type="datetime1">
              <a:rPr lang="en-US" smtClean="0"/>
              <a:pPr algn="r"/>
              <a:t>5/8/2015</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
        <p:nvSpPr>
          <p:cNvPr id="5" name="Text Placeholder 4"/>
          <p:cNvSpPr>
            <a:spLocks noGrp="1"/>
          </p:cNvSpPr>
          <p:nvPr>
            <p:ph type="body" sz="quarter" idx="13"/>
          </p:nvPr>
        </p:nvSpPr>
        <p:spPr>
          <a:xfrm>
            <a:off x="323528" y="1409728"/>
            <a:ext cx="8058472" cy="48386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Text Placeholder 11"/>
          <p:cNvSpPr>
            <a:spLocks noGrp="1"/>
          </p:cNvSpPr>
          <p:nvPr>
            <p:ph type="body" sz="quarter" idx="14"/>
          </p:nvPr>
        </p:nvSpPr>
        <p:spPr>
          <a:xfrm>
            <a:off x="323850" y="304800"/>
            <a:ext cx="8058150" cy="879376"/>
          </a:xfrm>
        </p:spPr>
        <p:txBody>
          <a:bodyPr>
            <a:normAutofit/>
          </a:bodyPr>
          <a:lstStyle>
            <a:lvl1pPr>
              <a:defRPr sz="2400">
                <a:solidFill>
                  <a:srgbClr val="005F9F"/>
                </a:solidFill>
              </a:defRPr>
            </a:lvl1pPr>
          </a:lstStyle>
          <a:p>
            <a:pPr lvl="0"/>
            <a:r>
              <a:rPr lang="en-US" dirty="0" smtClean="0"/>
              <a:t>Click to edit Master text styles</a:t>
            </a:r>
          </a:p>
        </p:txBody>
      </p:sp>
      <p:cxnSp>
        <p:nvCxnSpPr>
          <p:cNvPr id="10" name="Straight Connector 9"/>
          <p:cNvCxnSpPr/>
          <p:nvPr userDrawn="1"/>
        </p:nvCxnSpPr>
        <p:spPr>
          <a:xfrm>
            <a:off x="395536" y="1268760"/>
            <a:ext cx="5112568" cy="0"/>
          </a:xfrm>
          <a:prstGeom prst="line">
            <a:avLst/>
          </a:prstGeom>
          <a:ln>
            <a:solidFill>
              <a:srgbClr val="A815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73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Autofit/>
          </a:bodyPr>
          <a:lstStyle>
            <a:lvl1pPr>
              <a:defRPr sz="2000" cap="all" baseline="0">
                <a:latin typeface="+mj-lt"/>
              </a:defRPr>
            </a:lvl1pPr>
          </a:lstStyle>
          <a:p>
            <a:r>
              <a:rPr lang="en-US" dirty="0" smtClean="0"/>
              <a:t>Click to edit Master title style</a:t>
            </a:r>
            <a:endParaRPr lang="en-US" dirty="0"/>
          </a:p>
        </p:txBody>
      </p:sp>
      <p:sp>
        <p:nvSpPr>
          <p:cNvPr id="7" name="Rectangle 7"/>
          <p:cNvSpPr>
            <a:spLocks noGrp="1"/>
          </p:cNvSpPr>
          <p:nvPr>
            <p:ph type="dt" sz="half" idx="14"/>
          </p:nvPr>
        </p:nvSpPr>
        <p:spPr/>
        <p:txBody>
          <a:bodyPr/>
          <a:lstStyle/>
          <a:p>
            <a:pPr algn="r"/>
            <a:fld id="{2464E76D-D4CD-470A-8144-4B88D6A653EC}" type="datetime1">
              <a:rPr lang="en-US" smtClean="0"/>
              <a:pPr algn="r"/>
              <a:t>5/8/2015</a:t>
            </a:fld>
            <a:endParaRPr lang="en-US" dirty="0"/>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2881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cap="all" baseline="0"/>
            </a:lvl1pPr>
          </a:lstStyle>
          <a:p>
            <a:r>
              <a:rPr lang="en-US" dirty="0" smtClean="0"/>
              <a:t>Click to edit Master title style</a:t>
            </a:r>
            <a:endParaRPr lang="en-US" dirty="0"/>
          </a:p>
        </p:txBody>
      </p:sp>
      <p:sp>
        <p:nvSpPr>
          <p:cNvPr id="11" name="Rectangle 11"/>
          <p:cNvSpPr>
            <a:spLocks noGrp="1"/>
          </p:cNvSpPr>
          <p:nvPr>
            <p:ph sz="quarter" idx="15" hasCustomPrompt="1"/>
          </p:nvPr>
        </p:nvSpPr>
        <p:spPr>
          <a:xfrm>
            <a:off x="304800" y="1409728"/>
            <a:ext cx="8077200" cy="4838672"/>
          </a:xfrm>
        </p:spPr>
        <p:txBody>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9"/>
          <p:cNvSpPr>
            <a:spLocks noGrp="1"/>
          </p:cNvSpPr>
          <p:nvPr>
            <p:ph type="dt" sz="half" idx="16"/>
          </p:nvPr>
        </p:nvSpPr>
        <p:spPr/>
        <p:txBody>
          <a:bodyPr/>
          <a:lstStyle/>
          <a:p>
            <a:pPr algn="r"/>
            <a:fld id="{3D269567-842C-4EFF-8E22-FB58923F7169}" type="datetime1">
              <a:rPr lang="en-US" smtClean="0"/>
              <a:pPr algn="r"/>
              <a:t>5/8/2015</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
        <p:nvSpPr>
          <p:cNvPr id="14" name="Text Placeholder 11"/>
          <p:cNvSpPr>
            <a:spLocks noGrp="1"/>
          </p:cNvSpPr>
          <p:nvPr>
            <p:ph type="body" sz="quarter" idx="14"/>
          </p:nvPr>
        </p:nvSpPr>
        <p:spPr>
          <a:xfrm>
            <a:off x="323850" y="304800"/>
            <a:ext cx="8058150" cy="879376"/>
          </a:xfrm>
        </p:spPr>
        <p:txBody>
          <a:bodyPr>
            <a:normAutofit/>
          </a:bodyPr>
          <a:lstStyle>
            <a:lvl1pPr>
              <a:defRPr sz="2400">
                <a:solidFill>
                  <a:srgbClr val="005F9F"/>
                </a:solidFill>
              </a:defRPr>
            </a:lvl1pPr>
          </a:lstStyle>
          <a:p>
            <a:pPr lvl="0"/>
            <a:r>
              <a:rPr lang="en-US" dirty="0" smtClean="0"/>
              <a:t>Click to edit Master text styles</a:t>
            </a:r>
          </a:p>
        </p:txBody>
      </p:sp>
      <p:cxnSp>
        <p:nvCxnSpPr>
          <p:cNvPr id="8" name="Straight Connector 7"/>
          <p:cNvCxnSpPr/>
          <p:nvPr userDrawn="1"/>
        </p:nvCxnSpPr>
        <p:spPr>
          <a:xfrm>
            <a:off x="395536" y="1268760"/>
            <a:ext cx="5112568" cy="0"/>
          </a:xfrm>
          <a:prstGeom prst="line">
            <a:avLst/>
          </a:prstGeom>
          <a:ln>
            <a:solidFill>
              <a:srgbClr val="A815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smtClean="0"/>
              <a:t>Click to edit Master title style</a:t>
            </a:r>
            <a:endParaRPr lang="en-US"/>
          </a:p>
        </p:txBody>
      </p:sp>
      <p:sp>
        <p:nvSpPr>
          <p:cNvPr id="31" name="Rectangle 8"/>
          <p:cNvSpPr>
            <a:spLocks noGrp="1"/>
          </p:cNvSpPr>
          <p:nvPr>
            <p:ph type="body" sz="quarter" idx="13" hasCustomPrompt="1"/>
          </p:nvPr>
        </p:nvSpPr>
        <p:spPr>
          <a:xfrm>
            <a:off x="304800" y="381000"/>
            <a:ext cx="3965448" cy="743744"/>
          </a:xfrm>
          <a:noFill/>
        </p:spPr>
        <p:txBody>
          <a:bodyPr/>
          <a:lstStyle>
            <a:lvl1pPr>
              <a:defRPr b="1">
                <a:solidFill>
                  <a:srgbClr val="005F9F"/>
                </a:solidFill>
              </a:defRPr>
            </a:lvl1pPr>
          </a:lstStyle>
          <a:p>
            <a:pPr lvl="0"/>
            <a:r>
              <a:rPr lang="en-US" dirty="0" smtClean="0"/>
              <a:t>Click to add heading</a:t>
            </a:r>
            <a:endParaRPr lang="en-US" dirty="0"/>
          </a:p>
        </p:txBody>
      </p:sp>
      <p:sp>
        <p:nvSpPr>
          <p:cNvPr id="9" name="Rectangle 11"/>
          <p:cNvSpPr>
            <a:spLocks noGrp="1"/>
          </p:cNvSpPr>
          <p:nvPr>
            <p:ph sz="quarter" idx="15"/>
          </p:nvPr>
        </p:nvSpPr>
        <p:spPr>
          <a:xfrm>
            <a:off x="304800" y="1268760"/>
            <a:ext cx="3962400" cy="4979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8"/>
          <p:cNvSpPr>
            <a:spLocks noGrp="1"/>
          </p:cNvSpPr>
          <p:nvPr>
            <p:ph type="body" sz="quarter" idx="16" hasCustomPrompt="1"/>
          </p:nvPr>
        </p:nvSpPr>
        <p:spPr>
          <a:xfrm>
            <a:off x="4416552" y="381000"/>
            <a:ext cx="3965448" cy="743744"/>
          </a:xfrm>
          <a:noFill/>
        </p:spPr>
        <p:txBody>
          <a:bodyPr/>
          <a:lstStyle>
            <a:lvl1pPr>
              <a:defRPr b="1">
                <a:solidFill>
                  <a:srgbClr val="005F9F"/>
                </a:solidFill>
              </a:defRPr>
            </a:lvl1pPr>
          </a:lstStyle>
          <a:p>
            <a:pPr lvl="0"/>
            <a:r>
              <a:rPr lang="en-US" dirty="0" smtClean="0"/>
              <a:t>Click to add heading</a:t>
            </a:r>
            <a:endParaRPr lang="en-US" dirty="0"/>
          </a:p>
        </p:txBody>
      </p:sp>
      <p:sp>
        <p:nvSpPr>
          <p:cNvPr id="15" name="Rectangle 11"/>
          <p:cNvSpPr>
            <a:spLocks noGrp="1"/>
          </p:cNvSpPr>
          <p:nvPr>
            <p:ph sz="quarter" idx="17"/>
          </p:nvPr>
        </p:nvSpPr>
        <p:spPr>
          <a:xfrm>
            <a:off x="4416552" y="1268760"/>
            <a:ext cx="3962400" cy="49796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3"/>
          <p:cNvSpPr>
            <a:spLocks noGrp="1"/>
          </p:cNvSpPr>
          <p:nvPr>
            <p:ph type="dt" sz="half" idx="18"/>
          </p:nvPr>
        </p:nvSpPr>
        <p:spPr/>
        <p:txBody>
          <a:bodyPr/>
          <a:lstStyle/>
          <a:p>
            <a:pPr algn="r"/>
            <a:fld id="{9D17E8A3-9F99-4AEE-8BCF-CFED777A01A6}" type="datetime1">
              <a:rPr lang="en-US" smtClean="0"/>
              <a:pPr algn="r"/>
              <a:t>5/8/2015</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cxnSp>
        <p:nvCxnSpPr>
          <p:cNvPr id="10" name="Straight Connector 9"/>
          <p:cNvCxnSpPr/>
          <p:nvPr userDrawn="1"/>
        </p:nvCxnSpPr>
        <p:spPr>
          <a:xfrm>
            <a:off x="395536" y="1196752"/>
            <a:ext cx="3744416" cy="0"/>
          </a:xfrm>
          <a:prstGeom prst="line">
            <a:avLst/>
          </a:prstGeom>
          <a:ln>
            <a:solidFill>
              <a:srgbClr val="A8152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499992" y="1196752"/>
            <a:ext cx="3744416" cy="0"/>
          </a:xfrm>
          <a:prstGeom prst="line">
            <a:avLst/>
          </a:prstGeom>
          <a:ln>
            <a:solidFill>
              <a:srgbClr val="A815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29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9" name="Rectangle 8"/>
          <p:cNvSpPr>
            <a:spLocks noGrp="1"/>
          </p:cNvSpPr>
          <p:nvPr>
            <p:ph type="body" sz="quarter" idx="13" hasCustomPrompt="1"/>
          </p:nvPr>
        </p:nvSpPr>
        <p:spPr>
          <a:xfrm>
            <a:off x="304800"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8" name="Rectangle 11"/>
          <p:cNvSpPr>
            <a:spLocks noGrp="1"/>
          </p:cNvSpPr>
          <p:nvPr>
            <p:ph sz="quarter" idx="15"/>
          </p:nvPr>
        </p:nvSpPr>
        <p:spPr>
          <a:xfrm>
            <a:off x="304800" y="832104"/>
            <a:ext cx="3962400" cy="2484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8"/>
          <p:cNvSpPr>
            <a:spLocks noGrp="1"/>
          </p:cNvSpPr>
          <p:nvPr>
            <p:ph type="body" sz="quarter" idx="16" hasCustomPrompt="1"/>
          </p:nvPr>
        </p:nvSpPr>
        <p:spPr>
          <a:xfrm>
            <a:off x="301752" y="3319272"/>
            <a:ext cx="3965448" cy="39776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7" name="Rectangle 11"/>
          <p:cNvSpPr>
            <a:spLocks noGrp="1"/>
          </p:cNvSpPr>
          <p:nvPr>
            <p:ph sz="quarter" idx="17"/>
          </p:nvPr>
        </p:nvSpPr>
        <p:spPr>
          <a:xfrm>
            <a:off x="301752" y="3776472"/>
            <a:ext cx="3965448" cy="24780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Rectangle 8"/>
          <p:cNvSpPr>
            <a:spLocks noGrp="1"/>
          </p:cNvSpPr>
          <p:nvPr>
            <p:ph type="body" sz="quarter" idx="18" hasCustomPrompt="1"/>
          </p:nvPr>
        </p:nvSpPr>
        <p:spPr>
          <a:xfrm>
            <a:off x="4416552" y="381000"/>
            <a:ext cx="3965448"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21" name="Rectangle 11"/>
          <p:cNvSpPr>
            <a:spLocks noGrp="1"/>
          </p:cNvSpPr>
          <p:nvPr>
            <p:ph sz="quarter" idx="19"/>
          </p:nvPr>
        </p:nvSpPr>
        <p:spPr>
          <a:xfrm>
            <a:off x="4416552" y="832104"/>
            <a:ext cx="3962400" cy="5416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3"/>
          <p:cNvSpPr>
            <a:spLocks noGrp="1"/>
          </p:cNvSpPr>
          <p:nvPr>
            <p:ph type="dt" sz="half" idx="20"/>
          </p:nvPr>
        </p:nvSpPr>
        <p:spPr/>
        <p:txBody>
          <a:bodyPr/>
          <a:lstStyle/>
          <a:p>
            <a:pPr algn="r"/>
            <a:fld id="{7AFFAC52-F217-4B61-931C-B38F2B050CAB}" type="datetime1">
              <a:rPr lang="en-US" smtClean="0"/>
              <a:pPr algn="r"/>
              <a:t>5/8/2015</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63869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3965448"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4" name="Rectangle 11"/>
          <p:cNvSpPr>
            <a:spLocks noGrp="1"/>
          </p:cNvSpPr>
          <p:nvPr>
            <p:ph sz="quarter" idx="15"/>
          </p:nvPr>
        </p:nvSpPr>
        <p:spPr>
          <a:xfrm>
            <a:off x="304800" y="832104"/>
            <a:ext cx="3962400" cy="5416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8"/>
          <p:cNvSpPr>
            <a:spLocks noGrp="1"/>
          </p:cNvSpPr>
          <p:nvPr>
            <p:ph type="body" sz="quarter" idx="16" hasCustomPrompt="1"/>
          </p:nvPr>
        </p:nvSpPr>
        <p:spPr>
          <a:xfrm>
            <a:off x="4419600" y="381000"/>
            <a:ext cx="39624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7" name="Rectangle 11"/>
          <p:cNvSpPr>
            <a:spLocks noGrp="1"/>
          </p:cNvSpPr>
          <p:nvPr>
            <p:ph sz="quarter" idx="17"/>
          </p:nvPr>
        </p:nvSpPr>
        <p:spPr>
          <a:xfrm>
            <a:off x="4419600" y="838200"/>
            <a:ext cx="3962400" cy="24780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8"/>
          <p:cNvSpPr>
            <a:spLocks noGrp="1"/>
          </p:cNvSpPr>
          <p:nvPr>
            <p:ph type="body" sz="quarter" idx="18" hasCustomPrompt="1"/>
          </p:nvPr>
        </p:nvSpPr>
        <p:spPr>
          <a:xfrm>
            <a:off x="4416552" y="3319272"/>
            <a:ext cx="3965448" cy="39776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0" name="Rectangle 11"/>
          <p:cNvSpPr>
            <a:spLocks noGrp="1"/>
          </p:cNvSpPr>
          <p:nvPr>
            <p:ph sz="quarter" idx="19"/>
          </p:nvPr>
        </p:nvSpPr>
        <p:spPr>
          <a:xfrm>
            <a:off x="4416552" y="3773424"/>
            <a:ext cx="3965448" cy="24810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21"/>
          <p:cNvSpPr>
            <a:spLocks noGrp="1"/>
          </p:cNvSpPr>
          <p:nvPr>
            <p:ph type="dt" sz="half" idx="20"/>
          </p:nvPr>
        </p:nvSpPr>
        <p:spPr/>
        <p:txBody>
          <a:bodyPr/>
          <a:lstStyle/>
          <a:p>
            <a:pPr algn="r"/>
            <a:fld id="{1F239B0E-4581-4062-8484-603524D70B5B}" type="datetime1">
              <a:rPr lang="en-US" smtClean="0"/>
              <a:pPr algn="r"/>
              <a:t>5/8/2015</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380308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smtClean="0"/>
              <a:t>Click to edit Master title style</a:t>
            </a:r>
            <a:endParaRPr lang="en-US"/>
          </a:p>
        </p:txBody>
      </p:sp>
      <p:sp>
        <p:nvSpPr>
          <p:cNvPr id="13" name="Rectangle 8"/>
          <p:cNvSpPr>
            <a:spLocks noGrp="1"/>
          </p:cNvSpPr>
          <p:nvPr>
            <p:ph type="body" sz="quarter" idx="13" hasCustomPrompt="1"/>
          </p:nvPr>
        </p:nvSpPr>
        <p:spPr>
          <a:xfrm>
            <a:off x="304800" y="381000"/>
            <a:ext cx="8077200" cy="383704"/>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dirty="0"/>
          </a:p>
        </p:txBody>
      </p:sp>
      <p:sp>
        <p:nvSpPr>
          <p:cNvPr id="15" name="Rectangle 11"/>
          <p:cNvSpPr>
            <a:spLocks noGrp="1"/>
          </p:cNvSpPr>
          <p:nvPr>
            <p:ph sz="quarter" idx="15"/>
          </p:nvPr>
        </p:nvSpPr>
        <p:spPr>
          <a:xfrm>
            <a:off x="301752" y="840904"/>
            <a:ext cx="8074152" cy="24753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8"/>
          <p:cNvSpPr>
            <a:spLocks noGrp="1"/>
          </p:cNvSpPr>
          <p:nvPr>
            <p:ph type="body" sz="quarter" idx="16" hasCustomPrompt="1"/>
          </p:nvPr>
        </p:nvSpPr>
        <p:spPr>
          <a:xfrm>
            <a:off x="301752" y="3319272"/>
            <a:ext cx="3965448" cy="37456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18" name="Rectangle 11"/>
          <p:cNvSpPr>
            <a:spLocks noGrp="1"/>
          </p:cNvSpPr>
          <p:nvPr>
            <p:ph sz="quarter" idx="17"/>
          </p:nvPr>
        </p:nvSpPr>
        <p:spPr>
          <a:xfrm>
            <a:off x="301752" y="3770376"/>
            <a:ext cx="3965448" cy="2484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8"/>
          <p:cNvSpPr>
            <a:spLocks noGrp="1"/>
          </p:cNvSpPr>
          <p:nvPr>
            <p:ph type="body" sz="quarter" idx="20" hasCustomPrompt="1"/>
          </p:nvPr>
        </p:nvSpPr>
        <p:spPr>
          <a:xfrm>
            <a:off x="4416552" y="3319272"/>
            <a:ext cx="3965448" cy="374560"/>
          </a:xfrm>
          <a:solidFill>
            <a:schemeClr val="accent6">
              <a:shade val="75000"/>
            </a:schemeClr>
          </a:solidFill>
        </p:spPr>
        <p:txBody>
          <a:bodyPr/>
          <a:lstStyle>
            <a:lvl1pPr>
              <a:defRPr b="1">
                <a:solidFill>
                  <a:schemeClr val="bg1"/>
                </a:solidFill>
              </a:defRPr>
            </a:lvl1pPr>
          </a:lstStyle>
          <a:p>
            <a:pPr lvl="0"/>
            <a:r>
              <a:rPr lang="en-US" dirty="0" smtClean="0"/>
              <a:t>Click to add heading</a:t>
            </a:r>
            <a:endParaRPr lang="en-US"/>
          </a:p>
        </p:txBody>
      </p:sp>
      <p:sp>
        <p:nvSpPr>
          <p:cNvPr id="23" name="Rectangle 11"/>
          <p:cNvSpPr>
            <a:spLocks noGrp="1"/>
          </p:cNvSpPr>
          <p:nvPr>
            <p:ph sz="quarter" idx="21"/>
          </p:nvPr>
        </p:nvSpPr>
        <p:spPr>
          <a:xfrm>
            <a:off x="4416552" y="3770376"/>
            <a:ext cx="3965448" cy="24841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19"/>
          <p:cNvSpPr>
            <a:spLocks noGrp="1"/>
          </p:cNvSpPr>
          <p:nvPr>
            <p:ph type="dt" sz="half" idx="22"/>
          </p:nvPr>
        </p:nvSpPr>
        <p:spPr/>
        <p:txBody>
          <a:bodyPr/>
          <a:lstStyle/>
          <a:p>
            <a:pPr algn="r"/>
            <a:fld id="{C35E367D-4144-4F07-A7CA-7C3C5410F1E0}" type="datetime1">
              <a:rPr lang="en-US" smtClean="0"/>
              <a:pPr algn="r"/>
              <a:t>5/8/2015</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37185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dirty="0" smtClean="0"/>
              <a:t>Click to edit Master title style</a:t>
            </a:r>
            <a:endParaRPr lang="en-US" dirty="0"/>
          </a:p>
        </p:txBody>
      </p:sp>
      <p:sp>
        <p:nvSpPr>
          <p:cNvPr id="3" name="Rectangle 3"/>
          <p:cNvSpPr>
            <a:spLocks noGrp="1"/>
          </p:cNvSpPr>
          <p:nvPr>
            <p:ph type="body" idx="1"/>
          </p:nvPr>
        </p:nvSpPr>
        <p:spPr>
          <a:xfrm>
            <a:off x="304800" y="1556792"/>
            <a:ext cx="8077200" cy="4691608"/>
          </a:xfrm>
          <a:prstGeom prst="rect">
            <a:avLst/>
          </a:prstGeom>
        </p:spPr>
        <p:txBody>
          <a:bodyPr vert="horz">
            <a:normAutofit/>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lstStyle>
          <a:p>
            <a:pPr algn="r"/>
            <a:fld id="{16FD7EA0-A32C-434A-AFC1-487B6EB8E411}" type="datetime1">
              <a:rPr lang="en-US" smtClean="0"/>
              <a:pPr algn="r"/>
              <a:t>5/8/2015</a:t>
            </a:fld>
            <a:endParaRPr lang="en-US" sz="1000" dirty="0">
              <a:solidFill>
                <a:schemeClr val="tx1">
                  <a:tint val="65000"/>
                </a:schemeClr>
              </a:solidFill>
            </a:endParaRPr>
          </a:p>
        </p:txBody>
      </p:sp>
      <p:sp>
        <p:nvSpPr>
          <p:cNvPr id="6" name="Rectangle 6"/>
          <p:cNvSpPr>
            <a:spLocks noGrp="1"/>
          </p:cNvSpPr>
          <p:nvPr>
            <p:ph type="sldNum" sz="quarter" idx="4"/>
          </p:nvPr>
        </p:nvSpPr>
        <p:spPr>
          <a:xfrm>
            <a:off x="8045896" y="6473952"/>
            <a:ext cx="990600" cy="304800"/>
          </a:xfrm>
          <a:prstGeom prst="rect">
            <a:avLst/>
          </a:prstGeom>
        </p:spPr>
        <p:txBody>
          <a:bodyPr vert="horz" anchor="ctr"/>
          <a:lstStyle>
            <a:lvl1pPr algn="r">
              <a:defRPr sz="1000">
                <a:solidFill>
                  <a:schemeClr val="bg1"/>
                </a:solidFill>
              </a:defRPr>
            </a:lvl1pPr>
          </a:lstStyle>
          <a:p>
            <a:fld id="{256D3EEF-DE4E-429D-8EC4-DDC531AFF587}" type="slidenum">
              <a:rPr lang="en-US" smtClean="0"/>
              <a:pPr/>
              <a:t>‹#›</a:t>
            </a:fld>
            <a:endParaRPr lang="en-US"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lstStyle>
          <a:p>
            <a:endParaRPr lang="en-US" sz="1000" dirty="0">
              <a:solidFill>
                <a:sysClr val="windowText" lastClr="000000"/>
              </a:solidFill>
            </a:endParaRPr>
          </a:p>
        </p:txBody>
      </p:sp>
      <p:pic>
        <p:nvPicPr>
          <p:cNvPr id="5" name="Picture 4"/>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596336" y="6381328"/>
            <a:ext cx="913125" cy="322094"/>
          </a:xfrm>
          <a:prstGeom prst="rect">
            <a:avLst/>
          </a:prstGeom>
        </p:spPr>
      </p:pic>
    </p:spTree>
    <p:extLst>
      <p:ext uri="{BB962C8B-B14F-4D97-AF65-F5344CB8AC3E}">
        <p14:creationId xmlns:p14="http://schemas.microsoft.com/office/powerpoint/2010/main" val="19036834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0"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5" r:id="rId17"/>
    <p:sldLayoutId id="2147483686" r:id="rId18"/>
    <p:sldLayoutId id="2147483687" r:id="rId19"/>
  </p:sldLayoutIdLst>
  <p:hf hdr="0" ftr="0" dt="0"/>
  <p:txStyles>
    <p:titleStyle>
      <a:lvl1pPr algn="l" rtl="0" eaLnBrk="1" latinLnBrk="0" hangingPunct="1">
        <a:spcBef>
          <a:spcPct val="0"/>
        </a:spcBef>
        <a:buNone/>
        <a:defRPr sz="2000" cap="all" spc="0" baseline="0">
          <a:solidFill>
            <a:schemeClr val="bg1"/>
          </a:solidFill>
          <a:latin typeface="+mj-lt"/>
          <a:ea typeface="+mj-ea"/>
          <a:cs typeface="+mj-cs"/>
        </a:defRPr>
      </a:lvl1pPr>
    </p:titleStyle>
    <p:bodyStyle>
      <a:lvl1pPr marL="0" marR="0" indent="0" algn="l" rtl="0" eaLnBrk="1" latinLnBrk="0" hangingPunct="1">
        <a:spcBef>
          <a:spcPct val="20000"/>
        </a:spcBef>
        <a:buFontTx/>
        <a:buNone/>
        <a:defRPr sz="2000" b="0">
          <a:solidFill>
            <a:schemeClr val="tx1"/>
          </a:solidFill>
          <a:latin typeface="+mn-lt"/>
          <a:ea typeface="+mn-ea"/>
          <a:cs typeface="+mn-cs"/>
        </a:defRPr>
      </a:lvl1pPr>
      <a:lvl2pPr marL="742950" indent="-285750" algn="l" rtl="0" eaLnBrk="1" latinLnBrk="0" hangingPunct="1">
        <a:spcBef>
          <a:spcPct val="20000"/>
        </a:spcBef>
        <a:buFontTx/>
        <a:buNone/>
        <a:defRPr sz="1800">
          <a:solidFill>
            <a:schemeClr val="tx1"/>
          </a:solidFill>
          <a:latin typeface="+mn-lt"/>
          <a:ea typeface="+mn-ea"/>
          <a:cs typeface="+mn-cs"/>
        </a:defRPr>
      </a:lvl2pPr>
      <a:lvl3pPr marL="1143000" indent="-228600" algn="l" rtl="0" eaLnBrk="1" latinLnBrk="0" hangingPunct="1">
        <a:spcBef>
          <a:spcPct val="20000"/>
        </a:spcBef>
        <a:buFontTx/>
        <a:buNone/>
        <a:defRPr sz="1600">
          <a:solidFill>
            <a:schemeClr val="tx1"/>
          </a:solidFill>
          <a:latin typeface="+mn-lt"/>
          <a:ea typeface="+mn-ea"/>
          <a:cs typeface="+mn-cs"/>
        </a:defRPr>
      </a:lvl3pPr>
      <a:lvl4pPr marL="1600200" indent="-228600" algn="l" rtl="0" eaLnBrk="1" latinLnBrk="0" hangingPunct="1">
        <a:spcBef>
          <a:spcPct val="20000"/>
        </a:spcBef>
        <a:buFontTx/>
        <a:buNone/>
        <a:defRPr sz="1400">
          <a:solidFill>
            <a:schemeClr val="tx1"/>
          </a:solidFill>
          <a:latin typeface="+mn-lt"/>
          <a:ea typeface="+mn-ea"/>
          <a:cs typeface="+mn-cs"/>
        </a:defRPr>
      </a:lvl4pPr>
      <a:lvl5pPr marL="2057400" indent="-228600" algn="l" rtl="0" eaLnBrk="1" latinLnBrk="0" hangingPunct="1">
        <a:spcBef>
          <a:spcPct val="20000"/>
        </a:spcBef>
        <a:buFontTx/>
        <a:buNone/>
        <a:defRPr sz="13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28600" y="3717032"/>
            <a:ext cx="8663880" cy="931168"/>
          </a:xfrm>
        </p:spPr>
        <p:txBody>
          <a:bodyPr>
            <a:noAutofit/>
          </a:bodyPr>
          <a:lstStyle/>
          <a:p>
            <a:r>
              <a:rPr lang="en-US" dirty="0"/>
              <a:t>Preparing for Life After High School: What Works?</a:t>
            </a:r>
            <a:r>
              <a:rPr lang="en-US" dirty="0" smtClean="0"/>
              <a:t/>
            </a:r>
            <a:br>
              <a:rPr lang="en-US" dirty="0" smtClean="0"/>
            </a:br>
            <a:r>
              <a:rPr lang="en-US" dirty="0" smtClean="0"/>
              <a:t>RIGOROUS EXPERIMENTATION WITH APPROACHES TO IMPROVE POSTSECONDARY OUTCOMES</a:t>
            </a:r>
            <a:endParaRPr lang="en-CA" noProof="0" dirty="0" smtClean="0"/>
          </a:p>
        </p:txBody>
      </p:sp>
      <p:sp>
        <p:nvSpPr>
          <p:cNvPr id="3075" name="Rectangle 6"/>
          <p:cNvSpPr>
            <a:spLocks noGrp="1" noChangeArrowheads="1"/>
          </p:cNvSpPr>
          <p:nvPr>
            <p:ph type="subTitle" idx="1"/>
          </p:nvPr>
        </p:nvSpPr>
        <p:spPr>
          <a:xfrm>
            <a:off x="228600" y="4725144"/>
            <a:ext cx="7151712" cy="720080"/>
          </a:xfrm>
        </p:spPr>
        <p:txBody>
          <a:bodyPr>
            <a:normAutofit/>
          </a:bodyPr>
          <a:lstStyle/>
          <a:p>
            <a:pPr>
              <a:spcBef>
                <a:spcPts val="0"/>
              </a:spcBef>
            </a:pPr>
            <a:r>
              <a:rPr lang="en-US" dirty="0"/>
              <a:t>Reuben </a:t>
            </a:r>
            <a:r>
              <a:rPr lang="en-US" dirty="0" smtClean="0"/>
              <a:t>Ford, PhD</a:t>
            </a:r>
          </a:p>
          <a:p>
            <a:pPr>
              <a:spcBef>
                <a:spcPts val="0"/>
              </a:spcBef>
            </a:pPr>
            <a:r>
              <a:rPr lang="en-US" dirty="0" smtClean="0"/>
              <a:t>Alberta Career Development Conference, Edmonton, 1 May 2015 </a:t>
            </a:r>
          </a:p>
          <a:p>
            <a:pPr eaLnBrk="1" hangingPunct="1">
              <a:spcBef>
                <a:spcPts val="0"/>
              </a:spcBef>
            </a:pPr>
            <a:endParaRPr lang="en-US" dirty="0" smtClean="0"/>
          </a:p>
          <a:p>
            <a:pPr eaLnBrk="1" hangingPunct="1">
              <a:spcBef>
                <a:spcPts val="0"/>
              </a:spcBef>
            </a:pPr>
            <a:endParaRPr lang="en-CA" noProof="0" dirty="0" smtClean="0"/>
          </a:p>
        </p:txBody>
      </p:sp>
    </p:spTree>
    <p:extLst>
      <p:ext uri="{BB962C8B-B14F-4D97-AF65-F5344CB8AC3E}">
        <p14:creationId xmlns:p14="http://schemas.microsoft.com/office/powerpoint/2010/main" val="932956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lnSpcReduction="10000"/>
          </a:bodyPr>
          <a:lstStyle/>
          <a:p>
            <a:endParaRPr lang="en-US" dirty="0" smtClean="0">
              <a:ea typeface="ＭＳ Ｐゴシック" pitchFamily="34" charset="-128"/>
            </a:endParaRPr>
          </a:p>
          <a:p>
            <a:r>
              <a:rPr lang="en-US" dirty="0" smtClean="0">
                <a:ea typeface="ＭＳ Ｐゴシック" pitchFamily="34" charset="-128"/>
              </a:rPr>
              <a:t>Multiple tutorial videos for youth and parents</a:t>
            </a:r>
            <a:endParaRPr lang="en-CA" dirty="0"/>
          </a:p>
        </p:txBody>
      </p:sp>
      <p:sp>
        <p:nvSpPr>
          <p:cNvPr id="5"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13</a:t>
            </a:r>
            <a:endParaRPr lang="en-US" dirty="0">
              <a:solidFill>
                <a:schemeClr val="bg1"/>
              </a:solidFill>
            </a:endParaRPr>
          </a:p>
        </p:txBody>
      </p:sp>
      <p:pic>
        <p:nvPicPr>
          <p:cNvPr id="1027" name="Picture 3"/>
          <p:cNvPicPr>
            <a:picLocks noChangeAspect="1" noChangeArrowheads="1"/>
          </p:cNvPicPr>
          <p:nvPr/>
        </p:nvPicPr>
        <p:blipFill>
          <a:blip r:embed="rId2" cstate="print"/>
          <a:srcRect/>
          <a:stretch>
            <a:fillRect/>
          </a:stretch>
        </p:blipFill>
        <p:spPr bwMode="auto">
          <a:xfrm>
            <a:off x="251520" y="3429000"/>
            <a:ext cx="4769098" cy="2681308"/>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4067944" y="1196752"/>
            <a:ext cx="4337050" cy="2438400"/>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3995936" y="3501008"/>
            <a:ext cx="4409058" cy="2694909"/>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a:off x="323528" y="1196752"/>
            <a:ext cx="4226531" cy="2376264"/>
          </a:xfrm>
          <a:prstGeom prst="rect">
            <a:avLst/>
          </a:prstGeom>
          <a:noFill/>
          <a:ln w="9525">
            <a:noFill/>
            <a:miter lim="800000"/>
            <a:headEnd/>
            <a:tailEnd/>
          </a:ln>
        </p:spPr>
      </p:pic>
    </p:spTree>
    <p:extLst>
      <p:ext uri="{BB962C8B-B14F-4D97-AF65-F5344CB8AC3E}">
        <p14:creationId xmlns:p14="http://schemas.microsoft.com/office/powerpoint/2010/main" val="3952782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quarter" idx="13"/>
          </p:nvPr>
        </p:nvSpPr>
        <p:spPr>
          <a:noFill/>
        </p:spPr>
        <p:txBody>
          <a:bodyPr>
            <a:normAutofit/>
          </a:bodyPr>
          <a:lstStyle/>
          <a:p>
            <a:pPr lvl="1" eaLnBrk="1" hangingPunct="1"/>
            <a:endParaRPr lang="en-CA" dirty="0" smtClean="0">
              <a:latin typeface="Arial" charset="0"/>
            </a:endParaRPr>
          </a:p>
          <a:p>
            <a:pPr lvl="1" eaLnBrk="1" hangingPunct="1"/>
            <a:endParaRPr lang="en-CA" dirty="0" smtClean="0">
              <a:latin typeface="Arial" charset="0"/>
            </a:endParaRPr>
          </a:p>
          <a:p>
            <a:pPr eaLnBrk="1" hangingPunct="1"/>
            <a:r>
              <a:rPr lang="en-CA" dirty="0" smtClean="0">
                <a:latin typeface="Arial" charset="0"/>
              </a:rPr>
              <a:t> </a:t>
            </a:r>
          </a:p>
          <a:p>
            <a:pPr lvl="1" eaLnBrk="1" hangingPunct="1"/>
            <a:endParaRPr lang="en-CA" dirty="0" smtClean="0">
              <a:latin typeface="Arial" charset="0"/>
            </a:endParaRPr>
          </a:p>
          <a:p>
            <a:pPr lvl="1" eaLnBrk="1" hangingPunct="1"/>
            <a:endParaRPr lang="en-US" dirty="0" smtClean="0">
              <a:latin typeface="Arial" charset="0"/>
            </a:endParaRPr>
          </a:p>
        </p:txBody>
      </p:sp>
      <p:sp>
        <p:nvSpPr>
          <p:cNvPr id="4" name="Text Placeholder 3"/>
          <p:cNvSpPr>
            <a:spLocks noGrp="1"/>
          </p:cNvSpPr>
          <p:nvPr>
            <p:ph type="body" sz="quarter" idx="14"/>
          </p:nvPr>
        </p:nvSpPr>
        <p:spPr/>
        <p:txBody>
          <a:bodyPr>
            <a:normAutofit lnSpcReduction="10000"/>
          </a:bodyPr>
          <a:lstStyle/>
          <a:p>
            <a:endParaRPr lang="en-CA" dirty="0" smtClean="0"/>
          </a:p>
          <a:p>
            <a:r>
              <a:rPr lang="en-CA" dirty="0" smtClean="0"/>
              <a:t>Educator testimonies from Ontario</a:t>
            </a:r>
            <a:endParaRPr lang="en-CA" dirty="0"/>
          </a:p>
        </p:txBody>
      </p:sp>
      <p:sp>
        <p:nvSpPr>
          <p:cNvPr id="5" name="Title 4"/>
          <p:cNvSpPr>
            <a:spLocks noGrp="1"/>
          </p:cNvSpPr>
          <p:nvPr>
            <p:ph type="title"/>
          </p:nvPr>
        </p:nvSpPr>
        <p:spPr/>
        <p:txBody>
          <a:bodyPr/>
          <a:lstStyle/>
          <a:p>
            <a:endParaRPr lang="en-CA"/>
          </a:p>
        </p:txBody>
      </p:sp>
      <p:sp>
        <p:nvSpPr>
          <p:cNvPr id="6" name="Content Placeholder 2"/>
          <p:cNvSpPr txBox="1">
            <a:spLocks/>
          </p:cNvSpPr>
          <p:nvPr/>
        </p:nvSpPr>
        <p:spPr>
          <a:xfrm>
            <a:off x="151756" y="1988840"/>
            <a:ext cx="8725544" cy="4259560"/>
          </a:xfrm>
          <a:prstGeom prst="rect">
            <a:avLst/>
          </a:prstGeom>
          <a:noFill/>
          <a:ln>
            <a:noFill/>
          </a:ln>
        </p:spPr>
        <p:txBody>
          <a:bodyPr anchor="ctr"/>
          <a:lstStyle>
            <a:lvl1pPr marL="0" marR="0" indent="0" algn="l" rtl="0" eaLnBrk="1" latinLnBrk="0" hangingPunct="1">
              <a:spcBef>
                <a:spcPct val="20000"/>
              </a:spcBef>
              <a:buFontTx/>
              <a:buNone/>
              <a:defRPr sz="2000" b="0">
                <a:solidFill>
                  <a:schemeClr val="tx1"/>
                </a:solidFill>
                <a:latin typeface="+mn-lt"/>
                <a:ea typeface="+mn-ea"/>
                <a:cs typeface="+mn-cs"/>
              </a:defRPr>
            </a:lvl1pPr>
            <a:lvl2pPr marL="742950" indent="-285750" algn="l" rtl="0" eaLnBrk="1" latinLnBrk="0" hangingPunct="1">
              <a:spcBef>
                <a:spcPct val="20000"/>
              </a:spcBef>
              <a:buFontTx/>
              <a:buNone/>
              <a:defRPr sz="1800">
                <a:solidFill>
                  <a:schemeClr val="tx1"/>
                </a:solidFill>
                <a:latin typeface="+mn-lt"/>
                <a:ea typeface="+mn-ea"/>
                <a:cs typeface="+mn-cs"/>
              </a:defRPr>
            </a:lvl2pPr>
            <a:lvl3pPr marL="1143000" indent="-228600" algn="l" rtl="0" eaLnBrk="1" latinLnBrk="0" hangingPunct="1">
              <a:spcBef>
                <a:spcPct val="20000"/>
              </a:spcBef>
              <a:buFontTx/>
              <a:buNone/>
              <a:defRPr sz="1600">
                <a:solidFill>
                  <a:schemeClr val="tx1"/>
                </a:solidFill>
                <a:latin typeface="+mn-lt"/>
                <a:ea typeface="+mn-ea"/>
                <a:cs typeface="+mn-cs"/>
              </a:defRPr>
            </a:lvl3pPr>
            <a:lvl4pPr marL="1600200" indent="-228600" algn="l" rtl="0" eaLnBrk="1" latinLnBrk="0" hangingPunct="1">
              <a:spcBef>
                <a:spcPct val="20000"/>
              </a:spcBef>
              <a:buFontTx/>
              <a:buNone/>
              <a:defRPr sz="1400">
                <a:solidFill>
                  <a:schemeClr val="tx1"/>
                </a:solidFill>
                <a:latin typeface="+mn-lt"/>
                <a:ea typeface="+mn-ea"/>
                <a:cs typeface="+mn-cs"/>
              </a:defRPr>
            </a:lvl4pPr>
            <a:lvl5pPr marL="2057400" indent="-228600" algn="l" rtl="0" eaLnBrk="1" latinLnBrk="0" hangingPunct="1">
              <a:spcBef>
                <a:spcPct val="20000"/>
              </a:spcBef>
              <a:buFontTx/>
              <a:buNone/>
              <a:defRPr sz="13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lstStyle>
          <a:p>
            <a:r>
              <a:rPr lang="en-CA" sz="1700" i="1" kern="0" dirty="0" smtClean="0">
                <a:cs typeface="Arial" panose="020B0604020202020204" pitchFamily="34" charset="0"/>
              </a:rPr>
              <a:t>This has been so great for our kids. I wish you could see the neighbourhood – there are boarded up houses all over the place – for them to hear, ‘ you have potential, you can do this.’ And when they saw the OSAP calculation, and realized, ‘I can do this,’ you should see their faces light up.” </a:t>
            </a:r>
          </a:p>
          <a:p>
            <a:pPr marL="0" lvl="1" indent="0">
              <a:spcBef>
                <a:spcPts val="0"/>
              </a:spcBef>
            </a:pPr>
            <a:endParaRPr lang="en-CA" sz="1700" i="1" dirty="0" smtClean="0">
              <a:cs typeface="Arial" panose="020B0604020202020204" pitchFamily="34" charset="0"/>
            </a:endParaRPr>
          </a:p>
          <a:p>
            <a:pPr marL="0" lvl="1" indent="0">
              <a:spcBef>
                <a:spcPts val="0"/>
              </a:spcBef>
            </a:pPr>
            <a:r>
              <a:rPr lang="en-CA" sz="1700" i="1" dirty="0" smtClean="0">
                <a:cs typeface="Arial" panose="020B0604020202020204" pitchFamily="34" charset="0"/>
              </a:rPr>
              <a:t>I </a:t>
            </a:r>
            <a:r>
              <a:rPr lang="en-CA" sz="1700" i="1" dirty="0">
                <a:cs typeface="Arial" panose="020B0604020202020204" pitchFamily="34" charset="0"/>
              </a:rPr>
              <a:t>just had a Grade 12 student walk up to me in the halls and say: Guess what? I just got accepted by Fleming College! There was a big package in the mail and my Mom told me to open it last night. I asked (him) if you didn’t participate in the LAHS Program would you have applied to college? (He) answered, probably not.</a:t>
            </a:r>
          </a:p>
          <a:p>
            <a:pPr>
              <a:spcBef>
                <a:spcPts val="0"/>
              </a:spcBef>
            </a:pPr>
            <a:endParaRPr lang="en-CA" sz="1700" i="1" dirty="0">
              <a:cs typeface="Arial" panose="020B0604020202020204" pitchFamily="34" charset="0"/>
            </a:endParaRPr>
          </a:p>
          <a:p>
            <a:pPr marL="0" lvl="1" indent="0">
              <a:spcBef>
                <a:spcPts val="0"/>
              </a:spcBef>
            </a:pPr>
            <a:r>
              <a:rPr lang="en-CA" sz="1700" i="1" dirty="0">
                <a:cs typeface="Arial" panose="020B0604020202020204" pitchFamily="34" charset="0"/>
              </a:rPr>
              <a:t>We went through the process as a group, so a sense of community, ‘we’re in this together’ mindset was established – this provided some encouragement for our reluctant (less confident) students as well.</a:t>
            </a:r>
            <a:endParaRPr lang="en-US" sz="1700" i="1" dirty="0">
              <a:cs typeface="Arial" panose="020B0604020202020204" pitchFamily="34" charset="0"/>
            </a:endParaRPr>
          </a:p>
          <a:p>
            <a:pPr marL="0" lvl="1" indent="0">
              <a:spcBef>
                <a:spcPts val="0"/>
              </a:spcBef>
            </a:pPr>
            <a:endParaRPr lang="en-US" sz="1700" i="1" dirty="0">
              <a:cs typeface="Arial" panose="020B0604020202020204" pitchFamily="34" charset="0"/>
            </a:endParaRPr>
          </a:p>
          <a:p>
            <a:pPr marL="0" lvl="1" indent="0">
              <a:spcBef>
                <a:spcPts val="0"/>
              </a:spcBef>
              <a:buClr>
                <a:schemeClr val="tx1"/>
              </a:buClr>
              <a:defRPr/>
            </a:pPr>
            <a:r>
              <a:rPr lang="en-US" sz="1700" i="1" dirty="0">
                <a:cs typeface="Arial" panose="020B0604020202020204" pitchFamily="34" charset="0"/>
              </a:rPr>
              <a:t>LAHS kick-started kids into thinking about postsecondary options and created more ‘buzz’ about PSE than in previous years; created an exciting atmosphere around postsecondary options; students researched and asked relevant questions about PSE; everyone knew what LAHS was about…</a:t>
            </a:r>
          </a:p>
          <a:p>
            <a:pPr marL="0" lvl="1" indent="0">
              <a:spcBef>
                <a:spcPts val="0"/>
              </a:spcBef>
              <a:buClr>
                <a:schemeClr val="tx1"/>
              </a:buClr>
              <a:defRPr/>
            </a:pPr>
            <a:endParaRPr lang="en-US" sz="1700" i="1" dirty="0">
              <a:cs typeface="Arial" panose="020B0604020202020204" pitchFamily="34" charset="0"/>
            </a:endParaRPr>
          </a:p>
          <a:p>
            <a:pPr marL="0" lvl="1" indent="0">
              <a:spcBef>
                <a:spcPts val="0"/>
              </a:spcBef>
              <a:buClr>
                <a:schemeClr val="tx1"/>
              </a:buClr>
              <a:defRPr/>
            </a:pPr>
            <a:r>
              <a:rPr lang="en-US" sz="1700" i="1" dirty="0">
                <a:cs typeface="Arial" panose="020B0604020202020204" pitchFamily="34" charset="0"/>
              </a:rPr>
              <a:t>LAHS reduced students and parents anxiety about applying to PSE and OSAP…</a:t>
            </a:r>
          </a:p>
          <a:p>
            <a:endParaRPr lang="en-CA" i="1" kern="0" dirty="0" smtClean="0">
              <a:latin typeface="+mj-lt"/>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dirty="0" smtClean="0">
                <a:ea typeface="ＭＳ Ｐゴシック" pitchFamily="34" charset="-128"/>
              </a:rPr>
              <a:t>Life </a:t>
            </a:r>
            <a:r>
              <a:rPr lang="en-US" dirty="0">
                <a:ea typeface="ＭＳ Ｐゴシック" pitchFamily="34" charset="-128"/>
              </a:rPr>
              <a:t>After High School raised </a:t>
            </a:r>
            <a:r>
              <a:rPr lang="en-US" dirty="0" smtClean="0">
                <a:ea typeface="ＭＳ Ｐゴシック" pitchFamily="34" charset="-128"/>
              </a:rPr>
              <a:t>postsecondary application and registration rates </a:t>
            </a:r>
            <a:r>
              <a:rPr lang="en-US" dirty="0">
                <a:ea typeface="ＭＳ Ｐゴシック" pitchFamily="34" charset="-128"/>
              </a:rPr>
              <a:t>significantly</a:t>
            </a:r>
            <a:endParaRPr lang="en-CA" dirty="0"/>
          </a:p>
        </p:txBody>
      </p:sp>
      <p:sp>
        <p:nvSpPr>
          <p:cNvPr id="11"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23</a:t>
            </a:r>
            <a:endParaRPr lang="en-US" dirty="0">
              <a:solidFill>
                <a:schemeClr val="bg1"/>
              </a:solidFill>
            </a:endParaRPr>
          </a:p>
        </p:txBody>
      </p:sp>
      <p:pic>
        <p:nvPicPr>
          <p:cNvPr id="5" name="Picture 4"/>
          <p:cNvPicPr>
            <a:picLocks noChangeAspect="1"/>
          </p:cNvPicPr>
          <p:nvPr/>
        </p:nvPicPr>
        <p:blipFill>
          <a:blip r:embed="rId2" cstate="print"/>
          <a:stretch>
            <a:fillRect/>
          </a:stretch>
        </p:blipFill>
        <p:spPr>
          <a:xfrm>
            <a:off x="397328" y="1340768"/>
            <a:ext cx="8145972" cy="4824536"/>
          </a:xfrm>
          <a:prstGeom prst="rect">
            <a:avLst/>
          </a:prstGeom>
        </p:spPr>
      </p:pic>
      <p:pic>
        <p:nvPicPr>
          <p:cNvPr id="6" name="Picture 5"/>
          <p:cNvPicPr>
            <a:picLocks noChangeAspect="1"/>
          </p:cNvPicPr>
          <p:nvPr/>
        </p:nvPicPr>
        <p:blipFill>
          <a:blip r:embed="rId3" cstate="print"/>
          <a:stretch>
            <a:fillRect/>
          </a:stretch>
        </p:blipFill>
        <p:spPr>
          <a:xfrm>
            <a:off x="391648" y="1346504"/>
            <a:ext cx="8151652" cy="4818800"/>
          </a:xfrm>
          <a:prstGeom prst="rect">
            <a:avLst/>
          </a:prstGeom>
        </p:spPr>
      </p:pic>
      <p:pic>
        <p:nvPicPr>
          <p:cNvPr id="2" name="Picture 1"/>
          <p:cNvPicPr>
            <a:picLocks noChangeAspect="1"/>
          </p:cNvPicPr>
          <p:nvPr/>
        </p:nvPicPr>
        <p:blipFill>
          <a:blip r:embed="rId4" cstate="print"/>
          <a:stretch>
            <a:fillRect/>
          </a:stretch>
        </p:blipFill>
        <p:spPr>
          <a:xfrm>
            <a:off x="1187624" y="2924944"/>
            <a:ext cx="280440" cy="225572"/>
          </a:xfrm>
          <a:prstGeom prst="rect">
            <a:avLst/>
          </a:prstGeom>
        </p:spPr>
      </p:pic>
      <p:sp>
        <p:nvSpPr>
          <p:cNvPr id="10" name="TextBox 9"/>
          <p:cNvSpPr txBox="1"/>
          <p:nvPr/>
        </p:nvSpPr>
        <p:spPr>
          <a:xfrm>
            <a:off x="884547" y="2853064"/>
            <a:ext cx="303077" cy="369332"/>
          </a:xfrm>
          <a:prstGeom prst="rect">
            <a:avLst/>
          </a:prstGeom>
          <a:noFill/>
        </p:spPr>
        <p:txBody>
          <a:bodyPr wrap="square" rtlCol="0">
            <a:spAutoFit/>
          </a:bodyPr>
          <a:lstStyle/>
          <a:p>
            <a:r>
              <a:rPr lang="en-US" dirty="0"/>
              <a:t>B</a:t>
            </a:r>
          </a:p>
        </p:txBody>
      </p:sp>
      <p:pic>
        <p:nvPicPr>
          <p:cNvPr id="3" name="Picture 2"/>
          <p:cNvPicPr>
            <a:picLocks noChangeAspect="1"/>
          </p:cNvPicPr>
          <p:nvPr/>
        </p:nvPicPr>
        <p:blipFill>
          <a:blip r:embed="rId5" cstate="print"/>
          <a:stretch>
            <a:fillRect/>
          </a:stretch>
        </p:blipFill>
        <p:spPr>
          <a:xfrm>
            <a:off x="4106827" y="2132856"/>
            <a:ext cx="252766" cy="1089540"/>
          </a:xfrm>
          <a:prstGeom prst="rect">
            <a:avLst/>
          </a:prstGeom>
        </p:spPr>
      </p:pic>
      <p:sp>
        <p:nvSpPr>
          <p:cNvPr id="13" name="TextBox 12"/>
          <p:cNvSpPr txBox="1"/>
          <p:nvPr/>
        </p:nvSpPr>
        <p:spPr>
          <a:xfrm>
            <a:off x="3826387" y="2506736"/>
            <a:ext cx="380809" cy="369332"/>
          </a:xfrm>
          <a:prstGeom prst="rect">
            <a:avLst/>
          </a:prstGeom>
          <a:noFill/>
        </p:spPr>
        <p:txBody>
          <a:bodyPr wrap="square" rtlCol="0">
            <a:spAutoFit/>
          </a:bodyPr>
          <a:lstStyle/>
          <a:p>
            <a:r>
              <a:rPr lang="en-US" dirty="0" smtClean="0"/>
              <a:t>A</a:t>
            </a:r>
            <a:endParaRPr lang="en-US" dirty="0"/>
          </a:p>
        </p:txBody>
      </p:sp>
      <p:cxnSp>
        <p:nvCxnSpPr>
          <p:cNvPr id="14" name="Straight Connector 13"/>
          <p:cNvCxnSpPr/>
          <p:nvPr/>
        </p:nvCxnSpPr>
        <p:spPr bwMode="auto">
          <a:xfrm>
            <a:off x="1461944" y="3150516"/>
            <a:ext cx="1453872" cy="0"/>
          </a:xfrm>
          <a:prstGeom prst="line">
            <a:avLst/>
          </a:prstGeom>
          <a:solidFill>
            <a:schemeClr val="accent1"/>
          </a:solidFill>
          <a:ln w="9525" cap="flat"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Straight Connector 15"/>
          <p:cNvCxnSpPr/>
          <p:nvPr/>
        </p:nvCxnSpPr>
        <p:spPr bwMode="auto">
          <a:xfrm>
            <a:off x="4352925" y="3222396"/>
            <a:ext cx="1447485" cy="0"/>
          </a:xfrm>
          <a:prstGeom prst="line">
            <a:avLst/>
          </a:prstGeom>
          <a:solidFill>
            <a:schemeClr val="accent1"/>
          </a:solidFill>
          <a:ln w="9525" cap="flat"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Straight Connector 16"/>
          <p:cNvCxnSpPr/>
          <p:nvPr/>
        </p:nvCxnSpPr>
        <p:spPr bwMode="auto">
          <a:xfrm>
            <a:off x="4355976" y="2132856"/>
            <a:ext cx="1444434" cy="0"/>
          </a:xfrm>
          <a:prstGeom prst="line">
            <a:avLst/>
          </a:prstGeom>
          <a:solidFill>
            <a:schemeClr val="accent1"/>
          </a:solidFill>
          <a:ln w="9525" cap="flat"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9" name="Picture 18"/>
          <p:cNvPicPr>
            <a:picLocks noChangeAspect="1"/>
          </p:cNvPicPr>
          <p:nvPr/>
        </p:nvPicPr>
        <p:blipFill>
          <a:blip r:embed="rId6" cstate="print"/>
          <a:stretch>
            <a:fillRect/>
          </a:stretch>
        </p:blipFill>
        <p:spPr>
          <a:xfrm>
            <a:off x="6948264" y="4581128"/>
            <a:ext cx="286537" cy="804742"/>
          </a:xfrm>
          <a:prstGeom prst="rect">
            <a:avLst/>
          </a:prstGeom>
        </p:spPr>
      </p:pic>
      <p:pic>
        <p:nvPicPr>
          <p:cNvPr id="21" name="Picture 20"/>
          <p:cNvPicPr>
            <a:picLocks noChangeAspect="1"/>
          </p:cNvPicPr>
          <p:nvPr/>
        </p:nvPicPr>
        <p:blipFill>
          <a:blip r:embed="rId7" cstate="print"/>
          <a:stretch>
            <a:fillRect/>
          </a:stretch>
        </p:blipFill>
        <p:spPr>
          <a:xfrm>
            <a:off x="6590099" y="1492824"/>
            <a:ext cx="1816765" cy="1536325"/>
          </a:xfrm>
          <a:prstGeom prst="rect">
            <a:avLst/>
          </a:prstGeom>
        </p:spPr>
      </p:pic>
      <p:cxnSp>
        <p:nvCxnSpPr>
          <p:cNvPr id="22" name="Curved Connector 21"/>
          <p:cNvCxnSpPr/>
          <p:nvPr/>
        </p:nvCxnSpPr>
        <p:spPr bwMode="auto">
          <a:xfrm rot="5400000">
            <a:off x="6263770" y="3658917"/>
            <a:ext cx="1961636" cy="687529"/>
          </a:xfrm>
          <a:prstGeom prst="curvedConnector4">
            <a:avLst>
              <a:gd name="adj1" fmla="val 39904"/>
              <a:gd name="adj2" fmla="val 13325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Straight Connector 29"/>
          <p:cNvCxnSpPr/>
          <p:nvPr/>
        </p:nvCxnSpPr>
        <p:spPr bwMode="auto">
          <a:xfrm>
            <a:off x="1475656" y="2924944"/>
            <a:ext cx="1453872" cy="0"/>
          </a:xfrm>
          <a:prstGeom prst="line">
            <a:avLst/>
          </a:prstGeom>
          <a:solidFill>
            <a:schemeClr val="accent1"/>
          </a:solidFill>
          <a:ln w="9525" cap="flat"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743770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normAutofit/>
          </a:bodyPr>
          <a:lstStyle/>
          <a:p>
            <a:r>
              <a:rPr lang="en-US" dirty="0" smtClean="0">
                <a:ea typeface="ＭＳ Ｐゴシック" pitchFamily="34" charset="-128"/>
              </a:rPr>
              <a:t>Life </a:t>
            </a:r>
            <a:r>
              <a:rPr lang="en-US" dirty="0">
                <a:ea typeface="ＭＳ Ｐゴシック" pitchFamily="34" charset="-128"/>
              </a:rPr>
              <a:t>After High School raised </a:t>
            </a:r>
            <a:r>
              <a:rPr lang="en-US" dirty="0" smtClean="0">
                <a:ea typeface="ＭＳ Ｐゴシック" pitchFamily="34" charset="-128"/>
              </a:rPr>
              <a:t>community college application and registration rates </a:t>
            </a:r>
            <a:r>
              <a:rPr lang="en-US" dirty="0">
                <a:ea typeface="ＭＳ Ｐゴシック" pitchFamily="34" charset="-128"/>
              </a:rPr>
              <a:t>significantly</a:t>
            </a:r>
            <a:endParaRPr lang="en-CA" dirty="0"/>
          </a:p>
        </p:txBody>
      </p:sp>
      <p:sp>
        <p:nvSpPr>
          <p:cNvPr id="11"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23</a:t>
            </a:r>
            <a:endParaRPr lang="en-US" dirty="0">
              <a:solidFill>
                <a:schemeClr val="bg1"/>
              </a:solidFill>
            </a:endParaRPr>
          </a:p>
        </p:txBody>
      </p:sp>
      <p:pic>
        <p:nvPicPr>
          <p:cNvPr id="2" name="Picture 1"/>
          <p:cNvPicPr>
            <a:picLocks noChangeAspect="1"/>
          </p:cNvPicPr>
          <p:nvPr/>
        </p:nvPicPr>
        <p:blipFill>
          <a:blip r:embed="rId2" cstate="print"/>
          <a:stretch>
            <a:fillRect/>
          </a:stretch>
        </p:blipFill>
        <p:spPr>
          <a:xfrm>
            <a:off x="400849" y="1412776"/>
            <a:ext cx="7981151" cy="4735228"/>
          </a:xfrm>
          <a:prstGeom prst="rect">
            <a:avLst/>
          </a:prstGeom>
        </p:spPr>
      </p:pic>
      <p:pic>
        <p:nvPicPr>
          <p:cNvPr id="3" name="Picture 2"/>
          <p:cNvPicPr>
            <a:picLocks noChangeAspect="1"/>
          </p:cNvPicPr>
          <p:nvPr/>
        </p:nvPicPr>
        <p:blipFill>
          <a:blip r:embed="rId3" cstate="print"/>
          <a:stretch>
            <a:fillRect/>
          </a:stretch>
        </p:blipFill>
        <p:spPr>
          <a:xfrm>
            <a:off x="6444208" y="1497176"/>
            <a:ext cx="1816765" cy="1353429"/>
          </a:xfrm>
          <a:prstGeom prst="rect">
            <a:avLst/>
          </a:prstGeom>
        </p:spPr>
      </p:pic>
      <p:cxnSp>
        <p:nvCxnSpPr>
          <p:cNvPr id="10" name="Curved Connector 9"/>
          <p:cNvCxnSpPr/>
          <p:nvPr/>
        </p:nvCxnSpPr>
        <p:spPr bwMode="auto">
          <a:xfrm rot="5400000">
            <a:off x="5992484" y="3619354"/>
            <a:ext cx="2133170" cy="587042"/>
          </a:xfrm>
          <a:prstGeom prst="curved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4" name="Picture 3"/>
          <p:cNvPicPr>
            <a:picLocks noChangeAspect="1"/>
          </p:cNvPicPr>
          <p:nvPr/>
        </p:nvPicPr>
        <p:blipFill>
          <a:blip r:embed="rId4" cstate="print"/>
          <a:stretch>
            <a:fillRect/>
          </a:stretch>
        </p:blipFill>
        <p:spPr>
          <a:xfrm>
            <a:off x="6765548" y="4540510"/>
            <a:ext cx="292633" cy="877900"/>
          </a:xfrm>
          <a:prstGeom prst="rect">
            <a:avLst/>
          </a:prstGeom>
        </p:spPr>
      </p:pic>
      <p:pic>
        <p:nvPicPr>
          <p:cNvPr id="17" name="Picture 16"/>
          <p:cNvPicPr>
            <a:picLocks noChangeAspect="1"/>
          </p:cNvPicPr>
          <p:nvPr/>
        </p:nvPicPr>
        <p:blipFill>
          <a:blip r:embed="rId5" cstate="print"/>
          <a:stretch>
            <a:fillRect/>
          </a:stretch>
        </p:blipFill>
        <p:spPr>
          <a:xfrm>
            <a:off x="3995936" y="2420888"/>
            <a:ext cx="288032" cy="1139606"/>
          </a:xfrm>
          <a:prstGeom prst="rect">
            <a:avLst/>
          </a:prstGeom>
        </p:spPr>
      </p:pic>
      <p:pic>
        <p:nvPicPr>
          <p:cNvPr id="19" name="Picture 18"/>
          <p:cNvPicPr>
            <a:picLocks noChangeAspect="1"/>
          </p:cNvPicPr>
          <p:nvPr/>
        </p:nvPicPr>
        <p:blipFill>
          <a:blip r:embed="rId6" cstate="print"/>
          <a:stretch>
            <a:fillRect/>
          </a:stretch>
        </p:blipFill>
        <p:spPr>
          <a:xfrm>
            <a:off x="1268999" y="3179763"/>
            <a:ext cx="237765" cy="246591"/>
          </a:xfrm>
          <a:prstGeom prst="rect">
            <a:avLst/>
          </a:prstGeom>
        </p:spPr>
      </p:pic>
      <p:sp>
        <p:nvSpPr>
          <p:cNvPr id="21" name="TextBox 20"/>
          <p:cNvSpPr txBox="1"/>
          <p:nvPr/>
        </p:nvSpPr>
        <p:spPr>
          <a:xfrm>
            <a:off x="3644862" y="2791006"/>
            <a:ext cx="380809" cy="369332"/>
          </a:xfrm>
          <a:prstGeom prst="rect">
            <a:avLst/>
          </a:prstGeom>
          <a:noFill/>
        </p:spPr>
        <p:txBody>
          <a:bodyPr wrap="square" rtlCol="0">
            <a:spAutoFit/>
          </a:bodyPr>
          <a:lstStyle/>
          <a:p>
            <a:r>
              <a:rPr lang="en-US" dirty="0" smtClean="0"/>
              <a:t>A</a:t>
            </a:r>
            <a:endParaRPr lang="en-US" dirty="0"/>
          </a:p>
        </p:txBody>
      </p:sp>
      <p:sp>
        <p:nvSpPr>
          <p:cNvPr id="22" name="TextBox 21"/>
          <p:cNvSpPr txBox="1"/>
          <p:nvPr/>
        </p:nvSpPr>
        <p:spPr>
          <a:xfrm>
            <a:off x="1018294" y="3160338"/>
            <a:ext cx="289432" cy="369332"/>
          </a:xfrm>
          <a:prstGeom prst="rect">
            <a:avLst/>
          </a:prstGeom>
          <a:noFill/>
        </p:spPr>
        <p:txBody>
          <a:bodyPr wrap="square" rtlCol="0">
            <a:spAutoFit/>
          </a:bodyPr>
          <a:lstStyle/>
          <a:p>
            <a:r>
              <a:rPr lang="en-US" dirty="0"/>
              <a:t>B</a:t>
            </a:r>
          </a:p>
        </p:txBody>
      </p:sp>
      <p:cxnSp>
        <p:nvCxnSpPr>
          <p:cNvPr id="23" name="Straight Connector 22"/>
          <p:cNvCxnSpPr/>
          <p:nvPr/>
        </p:nvCxnSpPr>
        <p:spPr bwMode="auto">
          <a:xfrm flipV="1">
            <a:off x="1506764" y="3418619"/>
            <a:ext cx="1367106" cy="7735"/>
          </a:xfrm>
          <a:prstGeom prst="line">
            <a:avLst/>
          </a:prstGeom>
          <a:solidFill>
            <a:schemeClr val="accent1"/>
          </a:solidFill>
          <a:ln w="9525" cap="flat"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p:nvPr/>
        </p:nvCxnSpPr>
        <p:spPr bwMode="auto">
          <a:xfrm>
            <a:off x="1506764" y="3179763"/>
            <a:ext cx="1367106" cy="0"/>
          </a:xfrm>
          <a:prstGeom prst="line">
            <a:avLst/>
          </a:prstGeom>
          <a:solidFill>
            <a:schemeClr val="accent1"/>
          </a:solidFill>
          <a:ln w="9525" cap="flat"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7" name="Straight Connector 26"/>
          <p:cNvCxnSpPr/>
          <p:nvPr/>
        </p:nvCxnSpPr>
        <p:spPr bwMode="auto">
          <a:xfrm>
            <a:off x="4283968" y="3554801"/>
            <a:ext cx="1404944" cy="0"/>
          </a:xfrm>
          <a:prstGeom prst="line">
            <a:avLst/>
          </a:prstGeom>
          <a:solidFill>
            <a:schemeClr val="accent1"/>
          </a:solidFill>
          <a:ln w="9525" cap="flat"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Connector 28"/>
          <p:cNvCxnSpPr/>
          <p:nvPr/>
        </p:nvCxnSpPr>
        <p:spPr bwMode="auto">
          <a:xfrm>
            <a:off x="4283968" y="2420888"/>
            <a:ext cx="1404944" cy="0"/>
          </a:xfrm>
          <a:prstGeom prst="line">
            <a:avLst/>
          </a:prstGeom>
          <a:solidFill>
            <a:schemeClr val="accent1"/>
          </a:solidFill>
          <a:ln w="9525" cap="flat" cmpd="sng" algn="ctr">
            <a:solidFill>
              <a:schemeClr val="bg2"/>
            </a:solidFill>
            <a:prstDash val="sysDot"/>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40201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a:bodyPr>
          <a:lstStyle/>
          <a:p>
            <a:r>
              <a:rPr lang="en-US" dirty="0">
                <a:ea typeface="ＭＳ Ｐゴシック" pitchFamily="34" charset="-128"/>
              </a:rPr>
              <a:t>On average, </a:t>
            </a:r>
            <a:r>
              <a:rPr lang="en-US" dirty="0" smtClean="0">
                <a:ea typeface="ＭＳ Ｐゴシック" pitchFamily="34" charset="-128"/>
              </a:rPr>
              <a:t>each school </a:t>
            </a:r>
            <a:r>
              <a:rPr lang="en-US" dirty="0">
                <a:ea typeface="ＭＳ Ｐゴシック" pitchFamily="34" charset="-128"/>
              </a:rPr>
              <a:t>had 24 more students receiving an offer of a place in college, and 9 more taking it up</a:t>
            </a:r>
            <a:endParaRPr lang="en-CA" dirty="0"/>
          </a:p>
        </p:txBody>
      </p:sp>
      <p:sp>
        <p:nvSpPr>
          <p:cNvPr id="6"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26</a:t>
            </a:r>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919526187"/>
              </p:ext>
            </p:extLst>
          </p:nvPr>
        </p:nvGraphicFramePr>
        <p:xfrm>
          <a:off x="386811" y="1412776"/>
          <a:ext cx="7920880" cy="3723042"/>
        </p:xfrm>
        <a:graphic>
          <a:graphicData uri="http://schemas.openxmlformats.org/drawingml/2006/table">
            <a:tbl>
              <a:tblPr firstRow="1" bandRow="1">
                <a:tableStyleId>{B301B821-A1FF-4177-AEE7-76D212191A09}</a:tableStyleId>
              </a:tblPr>
              <a:tblGrid>
                <a:gridCol w="3217857"/>
                <a:gridCol w="2475274"/>
                <a:gridCol w="2227749"/>
              </a:tblGrid>
              <a:tr h="434791">
                <a:tc>
                  <a:txBody>
                    <a:bodyPr/>
                    <a:lstStyle/>
                    <a:p>
                      <a:r>
                        <a:rPr lang="en-US" sz="2000" dirty="0" smtClean="0"/>
                        <a:t>Counts of students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9F"/>
                    </a:solidFill>
                  </a:tcPr>
                </a:tc>
                <a:tc>
                  <a:txBody>
                    <a:bodyPr/>
                    <a:lstStyle/>
                    <a:p>
                      <a:pPr algn="ctr"/>
                      <a:r>
                        <a:rPr lang="en-US" sz="2000" dirty="0" smtClean="0"/>
                        <a:t>Without LAHS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9F"/>
                    </a:solidFill>
                  </a:tcPr>
                </a:tc>
                <a:tc>
                  <a:txBody>
                    <a:bodyPr/>
                    <a:lstStyle/>
                    <a:p>
                      <a:pPr algn="ctr"/>
                      <a:r>
                        <a:rPr lang="en-US" sz="2000" dirty="0" smtClean="0"/>
                        <a:t>LAHS added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F9F"/>
                    </a:solidFill>
                  </a:tcPr>
                </a:tc>
              </a:tr>
              <a:tr h="540890">
                <a:tc>
                  <a:txBody>
                    <a:bodyPr/>
                    <a:lstStyle/>
                    <a:p>
                      <a:r>
                        <a:rPr lang="en-US" sz="2000" dirty="0" smtClean="0"/>
                        <a:t>Number</a:t>
                      </a:r>
                      <a:r>
                        <a:rPr lang="en-US" sz="2000" baseline="0" dirty="0" smtClean="0"/>
                        <a:t> of Grade 12</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263.9</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0.0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40890">
                <a:tc>
                  <a:txBody>
                    <a:bodyPr/>
                    <a:lstStyle/>
                    <a:p>
                      <a:r>
                        <a:rPr lang="en-US" sz="2000" dirty="0" smtClean="0"/>
                        <a:t>Number of Graduates</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161.8</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0.0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40890">
                <a:tc>
                  <a:txBody>
                    <a:bodyPr/>
                    <a:lstStyle/>
                    <a:p>
                      <a:r>
                        <a:rPr lang="en-US" sz="2000" dirty="0" smtClean="0"/>
                        <a:t>Applicants to College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a:solidFill>
                            <a:srgbClr val="000000"/>
                          </a:solidFill>
                          <a:effectLst/>
                          <a:latin typeface="+mn-lt"/>
                          <a:ea typeface="Calibri" panose="020F0502020204030204" pitchFamily="34" charset="0"/>
                          <a:cs typeface="Times New Roman" panose="02020603050405020304" pitchFamily="18" charset="0"/>
                        </a:rPr>
                        <a:t>66.4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+25.2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47994">
                <a:tc>
                  <a:txBody>
                    <a:bodyPr/>
                    <a:lstStyle/>
                    <a:p>
                      <a:r>
                        <a:rPr lang="en-US" sz="2000" dirty="0" smtClean="0"/>
                        <a:t>Offers of acceptance</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60.2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+23.5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62897">
                <a:tc>
                  <a:txBody>
                    <a:bodyPr/>
                    <a:lstStyle/>
                    <a:p>
                      <a:r>
                        <a:rPr lang="en-US" sz="2000" dirty="0" smtClean="0"/>
                        <a:t>Applied, no offer</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a:solidFill>
                            <a:srgbClr val="000000"/>
                          </a:solidFill>
                          <a:effectLst/>
                          <a:latin typeface="+mn-lt"/>
                          <a:ea typeface="Calibri" panose="020F0502020204030204" pitchFamily="34" charset="0"/>
                          <a:cs typeface="Times New Roman" panose="02020603050405020304" pitchFamily="18" charset="0"/>
                        </a:rPr>
                        <a:t>6.3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+1.6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554690">
                <a:tc>
                  <a:txBody>
                    <a:bodyPr/>
                    <a:lstStyle/>
                    <a:p>
                      <a:r>
                        <a:rPr lang="en-US" sz="2000" dirty="0" smtClean="0"/>
                        <a:t>Took offer</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a:solidFill>
                            <a:srgbClr val="000000"/>
                          </a:solidFill>
                          <a:effectLst/>
                          <a:latin typeface="+mn-lt"/>
                          <a:ea typeface="Calibri" panose="020F0502020204030204" pitchFamily="34" charset="0"/>
                          <a:cs typeface="Times New Roman" panose="02020603050405020304" pitchFamily="18" charset="0"/>
                        </a:rPr>
                        <a:t>46.1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spcBef>
                          <a:spcPts val="0"/>
                        </a:spcBef>
                        <a:spcAft>
                          <a:spcPts val="0"/>
                        </a:spcAft>
                      </a:pPr>
                      <a:r>
                        <a:rPr lang="en-US" sz="2000" dirty="0">
                          <a:solidFill>
                            <a:srgbClr val="000000"/>
                          </a:solidFill>
                          <a:effectLst/>
                          <a:latin typeface="+mn-lt"/>
                          <a:ea typeface="Calibri" panose="020F0502020204030204" pitchFamily="34" charset="0"/>
                          <a:cs typeface="Times New Roman" panose="02020603050405020304" pitchFamily="18" charset="0"/>
                        </a:rPr>
                        <a:t>+8.6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bl>
          </a:graphicData>
        </a:graphic>
      </p:graphicFrame>
      <p:sp>
        <p:nvSpPr>
          <p:cNvPr id="3" name="Rectangle 2"/>
          <p:cNvSpPr/>
          <p:nvPr/>
        </p:nvSpPr>
        <p:spPr>
          <a:xfrm>
            <a:off x="323850" y="5458289"/>
            <a:ext cx="8058150" cy="1015663"/>
          </a:xfrm>
          <a:prstGeom prst="rect">
            <a:avLst/>
          </a:prstGeom>
        </p:spPr>
        <p:txBody>
          <a:bodyPr wrap="square">
            <a:spAutoFit/>
          </a:bodyPr>
          <a:lstStyle/>
          <a:p>
            <a:pPr marR="0" lvl="0">
              <a:lnSpc>
                <a:spcPts val="1800"/>
              </a:lnSpc>
              <a:spcBef>
                <a:spcPts val="0"/>
              </a:spcBef>
              <a:spcAft>
                <a:spcPts val="700"/>
              </a:spcAft>
            </a:pPr>
            <a:r>
              <a:rPr lang="en-CA" dirty="0">
                <a:ea typeface="Calibri" panose="020F0502020204030204" pitchFamily="34" charset="0"/>
                <a:cs typeface="Arial" panose="020B0604020202020204" pitchFamily="34" charset="0"/>
              </a:rPr>
              <a:t>Counsellor: </a:t>
            </a:r>
            <a:r>
              <a:rPr lang="en-CA" i="1" dirty="0">
                <a:ea typeface="Calibri" panose="020F0502020204030204" pitchFamily="34" charset="0"/>
                <a:cs typeface="Arial" panose="020B0604020202020204" pitchFamily="34" charset="0"/>
              </a:rPr>
              <a:t>“I think the Pay for Free option and the forced workshop attendance allowed some students the opportunity to go to PSE. Many students had planned to come back for year 5 but then were surprised when they received an acceptance to PSE.” </a:t>
            </a:r>
            <a:endParaRPr lang="en-US" i="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9851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a:bodyPr>
          <a:lstStyle/>
          <a:p>
            <a:r>
              <a:rPr lang="en-US" dirty="0">
                <a:ea typeface="ＭＳ Ｐゴシック" pitchFamily="34" charset="-128"/>
              </a:rPr>
              <a:t>Insufficient data for analysis of impact on </a:t>
            </a:r>
            <a:r>
              <a:rPr lang="en-US" dirty="0" smtClean="0">
                <a:ea typeface="ＭＳ Ｐゴシック" pitchFamily="34" charset="-128"/>
              </a:rPr>
              <a:t>OSAP. </a:t>
            </a:r>
            <a:r>
              <a:rPr lang="en-CA" dirty="0" smtClean="0">
                <a:ea typeface="ＭＳ Ｐゴシック" pitchFamily="34" charset="-128"/>
              </a:rPr>
              <a:t>In BC, </a:t>
            </a:r>
            <a:r>
              <a:rPr lang="en-CA" dirty="0" smtClean="0"/>
              <a:t>LAHS increased </a:t>
            </a:r>
            <a:r>
              <a:rPr lang="en-CA" dirty="0"/>
              <a:t>receipt of student financial </a:t>
            </a:r>
            <a:r>
              <a:rPr lang="en-CA" dirty="0" smtClean="0"/>
              <a:t>aid.</a:t>
            </a:r>
          </a:p>
        </p:txBody>
      </p:sp>
      <p:sp>
        <p:nvSpPr>
          <p:cNvPr id="6"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28</a:t>
            </a:r>
            <a:endParaRPr lang="en-US" dirty="0">
              <a:solidFill>
                <a:schemeClr val="bg1"/>
              </a:solidFill>
            </a:endParaRPr>
          </a:p>
        </p:txBody>
      </p:sp>
      <p:sp>
        <p:nvSpPr>
          <p:cNvPr id="2" name="Rectangle 1"/>
          <p:cNvSpPr/>
          <p:nvPr/>
        </p:nvSpPr>
        <p:spPr>
          <a:xfrm>
            <a:off x="323850" y="1404140"/>
            <a:ext cx="7848550" cy="923330"/>
          </a:xfrm>
          <a:prstGeom prst="rect">
            <a:avLst/>
          </a:prstGeom>
        </p:spPr>
        <p:txBody>
          <a:bodyPr wrap="square">
            <a:spAutoFit/>
          </a:bodyPr>
          <a:lstStyle/>
          <a:p>
            <a:pPr marL="285750" indent="-285750">
              <a:buFont typeface="Arial" panose="020B0604020202020204" pitchFamily="34" charset="0"/>
              <a:buChar char="•"/>
            </a:pPr>
            <a:r>
              <a:rPr lang="en-CA" dirty="0" smtClean="0">
                <a:solidFill>
                  <a:srgbClr val="005F9F"/>
                </a:solidFill>
                <a:latin typeface="Calibri" panose="020F0502020204030204" pitchFamily="34" charset="0"/>
                <a:ea typeface="Calibri" panose="020F0502020204030204" pitchFamily="34" charset="0"/>
                <a:cs typeface="Times New Roman" panose="02020603050405020304" pitchFamily="18" charset="0"/>
              </a:rPr>
              <a:t>83 </a:t>
            </a:r>
            <a:r>
              <a:rPr lang="en-CA" dirty="0">
                <a:solidFill>
                  <a:srgbClr val="005F9F"/>
                </a:solidFill>
                <a:latin typeface="Calibri" panose="020F0502020204030204" pitchFamily="34" charset="0"/>
                <a:ea typeface="Calibri" panose="020F0502020204030204" pitchFamily="34" charset="0"/>
                <a:cs typeface="Times New Roman" panose="02020603050405020304" pitchFamily="18" charset="0"/>
              </a:rPr>
              <a:t>per cent of educators agreed that students found Workshop 3 helped them increase their understanding of </a:t>
            </a:r>
            <a:r>
              <a:rPr lang="en-CA" dirty="0" smtClean="0">
                <a:solidFill>
                  <a:srgbClr val="005F9F"/>
                </a:solidFill>
                <a:latin typeface="Calibri" panose="020F0502020204030204" pitchFamily="34" charset="0"/>
                <a:ea typeface="Calibri" panose="020F0502020204030204" pitchFamily="34" charset="0"/>
                <a:cs typeface="Times New Roman" panose="02020603050405020304" pitchFamily="18" charset="0"/>
              </a:rPr>
              <a:t>OSAP</a:t>
            </a:r>
          </a:p>
          <a:p>
            <a:pPr marL="285750" indent="-285750">
              <a:buFont typeface="Arial" panose="020B0604020202020204" pitchFamily="34" charset="0"/>
              <a:buChar char="•"/>
            </a:pPr>
            <a:r>
              <a:rPr lang="en-CA" dirty="0" smtClean="0">
                <a:solidFill>
                  <a:srgbClr val="005F9F"/>
                </a:solidFill>
                <a:latin typeface="Calibri" panose="020F0502020204030204" pitchFamily="34" charset="0"/>
                <a:ea typeface="Calibri" panose="020F0502020204030204" pitchFamily="34" charset="0"/>
                <a:cs typeface="Times New Roman" panose="02020603050405020304" pitchFamily="18" charset="0"/>
              </a:rPr>
              <a:t>86 </a:t>
            </a:r>
            <a:r>
              <a:rPr lang="en-CA" dirty="0">
                <a:solidFill>
                  <a:srgbClr val="005F9F"/>
                </a:solidFill>
                <a:latin typeface="Calibri" panose="020F0502020204030204" pitchFamily="34" charset="0"/>
                <a:ea typeface="Calibri" panose="020F0502020204030204" pitchFamily="34" charset="0"/>
                <a:cs typeface="Times New Roman" panose="02020603050405020304" pitchFamily="18" charset="0"/>
              </a:rPr>
              <a:t>per cent agreed that it helped them to apply for </a:t>
            </a:r>
            <a:r>
              <a:rPr lang="en-CA" dirty="0" smtClean="0">
                <a:solidFill>
                  <a:srgbClr val="005F9F"/>
                </a:solidFill>
                <a:latin typeface="Calibri" panose="020F0502020204030204" pitchFamily="34" charset="0"/>
                <a:ea typeface="Calibri" panose="020F0502020204030204" pitchFamily="34" charset="0"/>
                <a:cs typeface="Times New Roman" panose="02020603050405020304" pitchFamily="18" charset="0"/>
              </a:rPr>
              <a:t>OSAP.</a:t>
            </a:r>
            <a:endParaRPr lang="en-US" dirty="0">
              <a:solidFill>
                <a:srgbClr val="005F9F"/>
              </a:solidFill>
            </a:endParaRPr>
          </a:p>
        </p:txBody>
      </p:sp>
      <p:pic>
        <p:nvPicPr>
          <p:cNvPr id="4" name="Picture 3"/>
          <p:cNvPicPr>
            <a:picLocks noChangeAspect="1"/>
          </p:cNvPicPr>
          <p:nvPr/>
        </p:nvPicPr>
        <p:blipFill>
          <a:blip r:embed="rId2" cstate="print"/>
          <a:stretch>
            <a:fillRect/>
          </a:stretch>
        </p:blipFill>
        <p:spPr>
          <a:xfrm>
            <a:off x="755576" y="2309987"/>
            <a:ext cx="6383065" cy="4279763"/>
          </a:xfrm>
          <a:prstGeom prst="rect">
            <a:avLst/>
          </a:prstGeom>
        </p:spPr>
      </p:pic>
    </p:spTree>
    <p:extLst>
      <p:ext uri="{BB962C8B-B14F-4D97-AF65-F5344CB8AC3E}">
        <p14:creationId xmlns:p14="http://schemas.microsoft.com/office/powerpoint/2010/main" val="4171385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a:bodyPr>
          <a:lstStyle/>
          <a:p>
            <a:pPr marL="342900" indent="-342900">
              <a:buFont typeface="Wingdings" panose="05000000000000000000" pitchFamily="2" charset="2"/>
              <a:buChar char="Ø"/>
            </a:pPr>
            <a:r>
              <a:rPr lang="en-CA" dirty="0"/>
              <a:t>E</a:t>
            </a:r>
            <a:r>
              <a:rPr lang="en-CA" dirty="0" smtClean="0"/>
              <a:t>ven </a:t>
            </a:r>
            <a:r>
              <a:rPr lang="en-CA" dirty="0"/>
              <a:t>with lower compliance than hoped for and no changes in secondary or postsecondary education programs on offer, increasing applications to university and college can produce significant changes in </a:t>
            </a:r>
            <a:r>
              <a:rPr lang="en-CA" dirty="0" smtClean="0"/>
              <a:t>behaviour and outcomes:</a:t>
            </a:r>
          </a:p>
          <a:p>
            <a:pPr marL="1085850" lvl="1" indent="-342900">
              <a:buFont typeface="Wingdings" panose="05000000000000000000" pitchFamily="2" charset="2"/>
              <a:buChar char="Ø"/>
            </a:pPr>
            <a:r>
              <a:rPr lang="en-CA" dirty="0" smtClean="0"/>
              <a:t>Nearly all the extra applicants in Ontario received offers, not rejections. </a:t>
            </a:r>
          </a:p>
          <a:p>
            <a:pPr marL="1085850" lvl="1" indent="-342900">
              <a:buFont typeface="Wingdings" panose="05000000000000000000" pitchFamily="2" charset="2"/>
              <a:buChar char="Ø"/>
            </a:pPr>
            <a:r>
              <a:rPr lang="en-CA" dirty="0" smtClean="0"/>
              <a:t>One in every </a:t>
            </a:r>
            <a:r>
              <a:rPr lang="en-CA" dirty="0"/>
              <a:t>three </a:t>
            </a:r>
            <a:r>
              <a:rPr lang="en-CA" i="1" dirty="0" smtClean="0"/>
              <a:t>extra</a:t>
            </a:r>
            <a:r>
              <a:rPr lang="en-CA" dirty="0" smtClean="0"/>
              <a:t> applicants enrolled in PSE</a:t>
            </a:r>
          </a:p>
          <a:p>
            <a:pPr marL="342900" indent="-342900">
              <a:buFont typeface="Wingdings" panose="05000000000000000000" pitchFamily="2" charset="2"/>
              <a:buChar char="Ø"/>
            </a:pPr>
            <a:endParaRPr lang="en-CA" dirty="0" smtClean="0"/>
          </a:p>
          <a:p>
            <a:pPr marL="342900" indent="-342900">
              <a:buFont typeface="Wingdings" panose="05000000000000000000" pitchFamily="2" charset="2"/>
              <a:buChar char="Ø"/>
            </a:pPr>
            <a:r>
              <a:rPr lang="en-US" dirty="0" smtClean="0"/>
              <a:t>There are many options </a:t>
            </a:r>
            <a:r>
              <a:rPr lang="en-CA" dirty="0" smtClean="0"/>
              <a:t>to adopt elements of the approach:</a:t>
            </a:r>
          </a:p>
          <a:p>
            <a:pPr marL="1085850" lvl="1" indent="-342900">
              <a:buFont typeface="Wingdings" panose="05000000000000000000" pitchFamily="2" charset="2"/>
              <a:buChar char="Ø"/>
            </a:pPr>
            <a:r>
              <a:rPr lang="en-CA" dirty="0" smtClean="0"/>
              <a:t>Mandatory classes to build applications</a:t>
            </a:r>
          </a:p>
          <a:p>
            <a:pPr marL="1085850" lvl="1" indent="-342900">
              <a:buFont typeface="Wingdings" panose="05000000000000000000" pitchFamily="2" charset="2"/>
              <a:buChar char="Ø"/>
            </a:pPr>
            <a:r>
              <a:rPr lang="en-CA" dirty="0" smtClean="0"/>
              <a:t>Take applications as far as possible even if not submitted in class</a:t>
            </a:r>
          </a:p>
          <a:p>
            <a:pPr marL="1085850" lvl="1" indent="-342900">
              <a:buFont typeface="Wingdings" panose="05000000000000000000" pitchFamily="2" charset="2"/>
              <a:buChar char="Ø"/>
            </a:pPr>
            <a:r>
              <a:rPr lang="en-CA" dirty="0" smtClean="0"/>
              <a:t>Establish awareness of available aid early</a:t>
            </a:r>
          </a:p>
          <a:p>
            <a:pPr marL="1085850" lvl="1" indent="-342900">
              <a:buFont typeface="Wingdings" panose="05000000000000000000" pitchFamily="2" charset="2"/>
              <a:buChar char="Ø"/>
            </a:pPr>
            <a:r>
              <a:rPr lang="en-CA" dirty="0" smtClean="0"/>
              <a:t>Online video to support process</a:t>
            </a:r>
          </a:p>
          <a:p>
            <a:pPr marL="1085850" lvl="1" indent="-342900">
              <a:buFont typeface="Wingdings" panose="05000000000000000000" pitchFamily="2" charset="2"/>
              <a:buChar char="Ø"/>
            </a:pPr>
            <a:r>
              <a:rPr lang="en-CA" dirty="0" smtClean="0"/>
              <a:t>Simplified program selection</a:t>
            </a:r>
          </a:p>
          <a:p>
            <a:pPr marL="1085850" lvl="1" indent="-342900">
              <a:buFont typeface="Wingdings" panose="05000000000000000000" pitchFamily="2" charset="2"/>
              <a:buChar char="Ø"/>
            </a:pPr>
            <a:endParaRPr lang="en-CA" dirty="0"/>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endParaRPr lang="en-US" dirty="0"/>
          </a:p>
        </p:txBody>
      </p:sp>
      <p:sp>
        <p:nvSpPr>
          <p:cNvPr id="4" name="Text Placeholder 3"/>
          <p:cNvSpPr>
            <a:spLocks noGrp="1"/>
          </p:cNvSpPr>
          <p:nvPr>
            <p:ph type="body" sz="quarter" idx="14"/>
          </p:nvPr>
        </p:nvSpPr>
        <p:spPr/>
        <p:txBody>
          <a:bodyPr>
            <a:normAutofit lnSpcReduction="10000"/>
          </a:bodyPr>
          <a:lstStyle/>
          <a:p>
            <a:endParaRPr lang="en-US" dirty="0" smtClean="0"/>
          </a:p>
          <a:p>
            <a:r>
              <a:rPr lang="en-US" dirty="0" smtClean="0"/>
              <a:t>Scaling up Life </a:t>
            </a:r>
            <a:r>
              <a:rPr lang="en-US" dirty="0"/>
              <a:t>After High School? </a:t>
            </a:r>
            <a:endParaRPr lang="en-CA" dirty="0"/>
          </a:p>
        </p:txBody>
      </p:sp>
      <p:sp>
        <p:nvSpPr>
          <p:cNvPr id="5"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29</a:t>
            </a:r>
            <a:endParaRPr lang="en-US" dirty="0">
              <a:solidFill>
                <a:schemeClr val="bg1"/>
              </a:solidFill>
            </a:endParaRPr>
          </a:p>
        </p:txBody>
      </p:sp>
    </p:spTree>
    <p:extLst>
      <p:ext uri="{BB962C8B-B14F-4D97-AF65-F5344CB8AC3E}">
        <p14:creationId xmlns:p14="http://schemas.microsoft.com/office/powerpoint/2010/main" val="4271868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3789040"/>
            <a:ext cx="8015808" cy="859160"/>
          </a:xfrm>
        </p:spPr>
        <p:txBody>
          <a:bodyPr>
            <a:normAutofit fontScale="90000"/>
          </a:bodyPr>
          <a:lstStyle/>
          <a:p>
            <a:r>
              <a:rPr lang="en-US" dirty="0" smtClean="0"/>
              <a:t>FUTURE TO DISCOVER</a:t>
            </a:r>
            <a:r>
              <a:rPr lang="en-CA" dirty="0" smtClean="0"/>
              <a:t>:</a:t>
            </a:r>
            <a:r>
              <a:rPr lang="en-US" dirty="0" smtClean="0"/>
              <a:t/>
            </a:r>
            <a:br>
              <a:rPr lang="en-US" dirty="0" smtClean="0"/>
            </a:br>
            <a:r>
              <a:rPr lang="en-US" dirty="0" smtClean="0"/>
              <a:t>TESTING TWO ALTERNATIVE EARLY APPROACHES TO INCREASE</a:t>
            </a:r>
            <a:br>
              <a:rPr lang="en-US" dirty="0" smtClean="0"/>
            </a:br>
            <a:r>
              <a:rPr lang="en-US" dirty="0"/>
              <a:t>PARTICIPATION </a:t>
            </a:r>
            <a:r>
              <a:rPr lang="en-US" dirty="0" smtClean="0"/>
              <a:t>IN POSTSECONDARY EDUCATION</a:t>
            </a:r>
            <a:endParaRPr lang="en-CA" dirty="0"/>
          </a:p>
        </p:txBody>
      </p:sp>
      <p:sp>
        <p:nvSpPr>
          <p:cNvPr id="3" name="Slide Number Placeholder 2"/>
          <p:cNvSpPr>
            <a:spLocks noGrp="1"/>
          </p:cNvSpPr>
          <p:nvPr>
            <p:ph type="sldNum" sz="quarter" idx="12"/>
          </p:nvPr>
        </p:nvSpPr>
        <p:spPr/>
        <p:txBody>
          <a:bodyPr/>
          <a:lstStyle/>
          <a:p>
            <a:pPr algn="r"/>
            <a:fld id="{256D3EEF-DE4E-429D-8EC4-DDC531AFF587}" type="slidenum">
              <a:rPr lang="en-US" sz="1000" smtClean="0"/>
              <a:pPr algn="r"/>
              <a:t>17</a:t>
            </a:fld>
            <a:endParaRPr lang="en-US" dirty="0"/>
          </a:p>
        </p:txBody>
      </p:sp>
    </p:spTree>
    <p:extLst>
      <p:ext uri="{BB962C8B-B14F-4D97-AF65-F5344CB8AC3E}">
        <p14:creationId xmlns:p14="http://schemas.microsoft.com/office/powerpoint/2010/main" val="1755054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4366292B-858E-4B50-8ECE-A961806460BB}" type="slidenum">
              <a:rPr lang="en-US" smtClean="0"/>
              <a:pPr>
                <a:defRPr/>
              </a:pPr>
              <a:t>18</a:t>
            </a:fld>
            <a:endParaRPr lang="en-US" dirty="0"/>
          </a:p>
        </p:txBody>
      </p:sp>
      <p:sp>
        <p:nvSpPr>
          <p:cNvPr id="7171" name="Content Placeholder 2"/>
          <p:cNvSpPr>
            <a:spLocks noGrp="1"/>
          </p:cNvSpPr>
          <p:nvPr>
            <p:ph type="body" sz="quarter" idx="13"/>
          </p:nvPr>
        </p:nvSpPr>
        <p:spPr>
          <a:xfrm>
            <a:off x="323528" y="1409728"/>
            <a:ext cx="3744416" cy="4838672"/>
          </a:xfrm>
        </p:spPr>
        <p:txBody>
          <a:bodyPr/>
          <a:lstStyle/>
          <a:p>
            <a:pPr marL="347663" indent="-347663">
              <a:lnSpc>
                <a:spcPct val="90000"/>
              </a:lnSpc>
              <a:spcBef>
                <a:spcPts val="0"/>
              </a:spcBef>
              <a:buClr>
                <a:schemeClr val="tx1"/>
              </a:buClr>
              <a:buFont typeface="Wingdings" panose="05000000000000000000" pitchFamily="2" charset="2"/>
              <a:buChar char="Ø"/>
            </a:pPr>
            <a:r>
              <a:rPr lang="en-CA" b="1" i="1" noProof="0" dirty="0" smtClean="0"/>
              <a:t>EYH: </a:t>
            </a:r>
            <a:r>
              <a:rPr lang="en-CA" b="1" noProof="0" dirty="0" smtClean="0"/>
              <a:t>Explore Your Horizons </a:t>
            </a:r>
            <a:r>
              <a:rPr lang="en-CA" b="1" dirty="0" smtClean="0"/>
              <a:t>        </a:t>
            </a:r>
            <a:br>
              <a:rPr lang="en-CA" b="1" dirty="0" smtClean="0"/>
            </a:br>
            <a:r>
              <a:rPr lang="en-CA" b="1" dirty="0" smtClean="0"/>
              <a:t/>
            </a:r>
            <a:br>
              <a:rPr lang="en-CA" b="1" dirty="0" smtClean="0"/>
            </a:br>
            <a:r>
              <a:rPr lang="en-CA" noProof="0" dirty="0" smtClean="0">
                <a:solidFill>
                  <a:schemeClr val="tx1"/>
                </a:solidFill>
              </a:rPr>
              <a:t>Enhanced </a:t>
            </a:r>
            <a:r>
              <a:rPr lang="en-CA" b="1" noProof="0" dirty="0" smtClean="0">
                <a:solidFill>
                  <a:schemeClr val="tx1"/>
                </a:solidFill>
              </a:rPr>
              <a:t>early career education</a:t>
            </a:r>
            <a:r>
              <a:rPr lang="en-CA" noProof="0" dirty="0" smtClean="0">
                <a:solidFill>
                  <a:schemeClr val="tx1"/>
                </a:solidFill>
              </a:rPr>
              <a:t> in Grades 10, 11, and 12 </a:t>
            </a:r>
          </a:p>
          <a:p>
            <a:pPr lvl="1" eaLnBrk="1" hangingPunct="1"/>
            <a:endParaRPr lang="en-CA" sz="1800" noProof="0" dirty="0" smtClean="0"/>
          </a:p>
          <a:p>
            <a:endParaRPr lang="en-CA" sz="1800" noProof="0" dirty="0" smtClean="0"/>
          </a:p>
        </p:txBody>
      </p:sp>
      <p:sp>
        <p:nvSpPr>
          <p:cNvPr id="3" name="Text Placeholder 2"/>
          <p:cNvSpPr>
            <a:spLocks noGrp="1"/>
          </p:cNvSpPr>
          <p:nvPr>
            <p:ph type="body" sz="quarter" idx="14"/>
          </p:nvPr>
        </p:nvSpPr>
        <p:spPr/>
        <p:txBody>
          <a:bodyPr/>
          <a:lstStyle/>
          <a:p>
            <a:r>
              <a:rPr lang="en-CA" i="1" dirty="0"/>
              <a:t>Future to Discover </a:t>
            </a:r>
            <a:r>
              <a:rPr lang="en-CA" dirty="0" smtClean="0"/>
              <a:t>tested </a:t>
            </a:r>
            <a:r>
              <a:rPr lang="en-CA" dirty="0"/>
              <a:t>two interventions separately and in parallel</a:t>
            </a:r>
          </a:p>
        </p:txBody>
      </p:sp>
      <p:sp>
        <p:nvSpPr>
          <p:cNvPr id="6" name="Rectangle 5"/>
          <p:cNvSpPr/>
          <p:nvPr/>
        </p:nvSpPr>
        <p:spPr>
          <a:xfrm>
            <a:off x="4284663" y="1412776"/>
            <a:ext cx="4097337" cy="1477328"/>
          </a:xfrm>
          <a:prstGeom prst="rect">
            <a:avLst/>
          </a:prstGeom>
        </p:spPr>
        <p:txBody>
          <a:bodyPr wrap="square">
            <a:spAutoFit/>
          </a:bodyPr>
          <a:lstStyle/>
          <a:p>
            <a:pPr marL="342900" indent="-342900">
              <a:lnSpc>
                <a:spcPct val="90000"/>
              </a:lnSpc>
              <a:buFont typeface="Wingdings" panose="05000000000000000000" pitchFamily="2" charset="2"/>
              <a:buChar char="Ø"/>
              <a:defRPr/>
            </a:pPr>
            <a:r>
              <a:rPr lang="en-CA" sz="2000" b="1" i="1" kern="0" dirty="0" smtClean="0">
                <a:solidFill>
                  <a:srgbClr val="000000"/>
                </a:solidFill>
                <a:latin typeface="+mn-lt"/>
              </a:rPr>
              <a:t>LA: </a:t>
            </a:r>
            <a:r>
              <a:rPr lang="en-CA" sz="2000" b="1" kern="0" dirty="0" smtClean="0">
                <a:solidFill>
                  <a:srgbClr val="000000"/>
                </a:solidFill>
                <a:latin typeface="+mn-lt"/>
              </a:rPr>
              <a:t>Learning Accounts</a:t>
            </a:r>
            <a:br>
              <a:rPr lang="en-CA" sz="2000" b="1" kern="0" dirty="0" smtClean="0">
                <a:solidFill>
                  <a:srgbClr val="000000"/>
                </a:solidFill>
                <a:latin typeface="+mn-lt"/>
              </a:rPr>
            </a:br>
            <a:r>
              <a:rPr lang="en-CA" sz="2000" b="1" kern="0" dirty="0" smtClean="0">
                <a:solidFill>
                  <a:srgbClr val="000000"/>
                </a:solidFill>
                <a:latin typeface="+mn-lt"/>
              </a:rPr>
              <a:t/>
            </a:r>
            <a:br>
              <a:rPr lang="en-CA" sz="2000" b="1" kern="0" dirty="0" smtClean="0">
                <a:solidFill>
                  <a:srgbClr val="000000"/>
                </a:solidFill>
                <a:latin typeface="+mn-lt"/>
              </a:rPr>
            </a:br>
            <a:r>
              <a:rPr lang="en-CA" sz="2000" b="1" kern="0" dirty="0" smtClean="0">
                <a:latin typeface="+mn-lt"/>
              </a:rPr>
              <a:t>Early </a:t>
            </a:r>
            <a:r>
              <a:rPr lang="en-CA" sz="2000" b="1" kern="0" dirty="0">
                <a:latin typeface="+mn-lt"/>
              </a:rPr>
              <a:t>guarantee of $8,000 </a:t>
            </a:r>
            <a:r>
              <a:rPr lang="en-CA" sz="2000" b="1" kern="0" dirty="0" smtClean="0">
                <a:latin typeface="+mn-lt"/>
              </a:rPr>
              <a:t>grant </a:t>
            </a:r>
            <a:r>
              <a:rPr lang="en-CA" sz="2000" kern="0" dirty="0">
                <a:latin typeface="+mn-lt"/>
              </a:rPr>
              <a:t>to pursue PSE for lower-income </a:t>
            </a:r>
            <a:r>
              <a:rPr lang="en-CA" sz="2000" kern="0" dirty="0" smtClean="0">
                <a:latin typeface="+mn-lt"/>
              </a:rPr>
              <a:t>students</a:t>
            </a:r>
            <a:r>
              <a:rPr lang="en-CA" sz="2000" i="1" kern="0" dirty="0" smtClean="0">
                <a:latin typeface="+mn-lt"/>
              </a:rPr>
              <a:t> </a:t>
            </a:r>
            <a:endParaRPr lang="en-CA" sz="2000" i="1" kern="0" dirty="0">
              <a:latin typeface="+mn-lt"/>
            </a:endParaRPr>
          </a:p>
        </p:txBody>
      </p:sp>
      <p:pic>
        <p:nvPicPr>
          <p:cNvPr id="7173" name="Picture 5" descr="C:\Documents and Settings\rford\Local Settings\Temporary Internet Files\Content.IE5\NRZUDBBA\MP900439522[1].jpg"/>
          <p:cNvPicPr>
            <a:picLocks noChangeAspect="1" noChangeArrowheads="1"/>
          </p:cNvPicPr>
          <p:nvPr/>
        </p:nvPicPr>
        <p:blipFill>
          <a:blip r:embed="rId3" cstate="print"/>
          <a:stretch>
            <a:fillRect/>
          </a:stretch>
        </p:blipFill>
        <p:spPr bwMode="auto">
          <a:xfrm>
            <a:off x="754293" y="3501008"/>
            <a:ext cx="2593571" cy="1945178"/>
          </a:xfrm>
          <a:prstGeom prst="rect">
            <a:avLst/>
          </a:prstGeom>
          <a:noFill/>
          <a:ln w="9525">
            <a:noFill/>
            <a:miter lim="800000"/>
            <a:headEnd/>
            <a:tailEnd/>
          </a:ln>
        </p:spPr>
      </p:pic>
      <p:pic>
        <p:nvPicPr>
          <p:cNvPr id="7174" name="Picture 7" descr="C:\Documents and Settings\rford\Local Settings\Temporary Internet Files\Content.IE5\P2F9X5MW\MP900342007[1].jpg"/>
          <p:cNvPicPr>
            <a:picLocks noChangeAspect="1" noChangeArrowheads="1"/>
          </p:cNvPicPr>
          <p:nvPr/>
        </p:nvPicPr>
        <p:blipFill>
          <a:blip r:embed="rId4" cstate="print"/>
          <a:stretch>
            <a:fillRect/>
          </a:stretch>
        </p:blipFill>
        <p:spPr bwMode="auto">
          <a:xfrm>
            <a:off x="4716016" y="3504428"/>
            <a:ext cx="2743494" cy="1957026"/>
          </a:xfrm>
          <a:prstGeom prst="rect">
            <a:avLst/>
          </a:prstGeom>
          <a:noFill/>
          <a:ln w="9525">
            <a:noFill/>
            <a:miter lim="800000"/>
            <a:headEnd/>
            <a:tailEnd/>
          </a:ln>
        </p:spPr>
      </p:pic>
    </p:spTree>
    <p:extLst>
      <p:ext uri="{BB962C8B-B14F-4D97-AF65-F5344CB8AC3E}">
        <p14:creationId xmlns:p14="http://schemas.microsoft.com/office/powerpoint/2010/main" val="489259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7D7EF561-F30D-4418-8E22-2D0E0B74241C}" type="slidenum">
              <a:rPr lang="en-US" smtClean="0"/>
              <a:pPr>
                <a:defRPr/>
              </a:pPr>
              <a:t>19</a:t>
            </a:fld>
            <a:endParaRPr lang="en-US" dirty="0"/>
          </a:p>
        </p:txBody>
      </p:sp>
      <p:sp>
        <p:nvSpPr>
          <p:cNvPr id="5" name="Text Placeholder 4"/>
          <p:cNvSpPr>
            <a:spLocks noGrp="1"/>
          </p:cNvSpPr>
          <p:nvPr>
            <p:ph type="body" sz="quarter" idx="14"/>
          </p:nvPr>
        </p:nvSpPr>
        <p:spPr/>
        <p:txBody>
          <a:bodyPr/>
          <a:lstStyle/>
          <a:p>
            <a:r>
              <a:rPr lang="en-US" dirty="0"/>
              <a:t>EYH and LA increased </a:t>
            </a:r>
            <a:r>
              <a:rPr lang="en-US" b="1" dirty="0"/>
              <a:t>PSE enrolment rates</a:t>
            </a:r>
            <a:r>
              <a:rPr lang="en-US" dirty="0"/>
              <a:t> by up to </a:t>
            </a:r>
            <a:r>
              <a:rPr lang="en-US" dirty="0" smtClean="0"/>
              <a:t/>
            </a:r>
            <a:br>
              <a:rPr lang="en-US" dirty="0" smtClean="0"/>
            </a:br>
            <a:r>
              <a:rPr lang="en-US" dirty="0" smtClean="0"/>
              <a:t>10 </a:t>
            </a:r>
            <a:r>
              <a:rPr lang="en-US" dirty="0"/>
              <a:t>percentage points</a:t>
            </a:r>
            <a:endParaRPr lang="en-CA" dirty="0"/>
          </a:p>
        </p:txBody>
      </p:sp>
      <p:pic>
        <p:nvPicPr>
          <p:cNvPr id="2" name="Picture 1"/>
          <p:cNvPicPr>
            <a:picLocks noChangeAspect="1"/>
          </p:cNvPicPr>
          <p:nvPr/>
        </p:nvPicPr>
        <p:blipFill>
          <a:blip r:embed="rId3" cstate="print"/>
          <a:stretch>
            <a:fillRect/>
          </a:stretch>
        </p:blipFill>
        <p:spPr>
          <a:xfrm>
            <a:off x="117883" y="1340768"/>
            <a:ext cx="8392487" cy="4896544"/>
          </a:xfrm>
          <a:prstGeom prst="rect">
            <a:avLst/>
          </a:prstGeom>
          <a:solidFill>
            <a:schemeClr val="bg1"/>
          </a:solidFill>
        </p:spPr>
      </p:pic>
    </p:spTree>
    <p:extLst>
      <p:ext uri="{BB962C8B-B14F-4D97-AF65-F5344CB8AC3E}">
        <p14:creationId xmlns:p14="http://schemas.microsoft.com/office/powerpoint/2010/main" val="3238685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quarter" idx="13"/>
          </p:nvPr>
        </p:nvSpPr>
        <p:spPr/>
        <p:txBody>
          <a:bodyPr>
            <a:normAutofit/>
          </a:bodyPr>
          <a:lstStyle/>
          <a:p>
            <a:pPr marL="342900" indent="-342900">
              <a:spcBef>
                <a:spcPts val="600"/>
              </a:spcBef>
              <a:spcAft>
                <a:spcPts val="600"/>
              </a:spcAft>
              <a:buFont typeface="Arial" panose="020B0604020202020204" pitchFamily="34" charset="0"/>
              <a:buChar char="•"/>
            </a:pPr>
            <a:r>
              <a:rPr lang="en-CA" sz="2400" dirty="0"/>
              <a:t>Learning What Works: </a:t>
            </a:r>
            <a:r>
              <a:rPr lang="en-CA" sz="2400" dirty="0" smtClean="0"/>
              <a:t>the why and how of helping youth engage in decision-making about life after high school</a:t>
            </a:r>
          </a:p>
          <a:p>
            <a:pPr marL="342900" indent="-342900">
              <a:spcBef>
                <a:spcPts val="600"/>
              </a:spcBef>
              <a:spcAft>
                <a:spcPts val="600"/>
              </a:spcAft>
              <a:buFont typeface="Arial" panose="020B0604020202020204" pitchFamily="34" charset="0"/>
              <a:buChar char="•"/>
            </a:pPr>
            <a:r>
              <a:rPr lang="en-CA" sz="2400" dirty="0" smtClean="0"/>
              <a:t>Rigorous evidence gathering and evaluation provides much needed knowledge about what </a:t>
            </a:r>
            <a:r>
              <a:rPr lang="en-CA" sz="2400" dirty="0"/>
              <a:t>works best with </a:t>
            </a:r>
            <a:r>
              <a:rPr lang="en-CA" sz="2400" dirty="0" smtClean="0"/>
              <a:t>whom</a:t>
            </a:r>
          </a:p>
          <a:p>
            <a:pPr marL="342900" indent="-342900">
              <a:spcBef>
                <a:spcPts val="600"/>
              </a:spcBef>
              <a:spcAft>
                <a:spcPts val="600"/>
              </a:spcAft>
              <a:buFont typeface="Arial" panose="020B0604020202020204" pitchFamily="34" charset="0"/>
              <a:buChar char="•"/>
            </a:pPr>
            <a:r>
              <a:rPr lang="en-CA" sz="2400" dirty="0" smtClean="0"/>
              <a:t>With limited time, focus on three approaches tested in BC, Manitoba, Ontario and New Brunswick (186 schools)</a:t>
            </a:r>
            <a:endParaRPr lang="en-US" sz="2400" dirty="0"/>
          </a:p>
          <a:p>
            <a:pPr marL="342900" indent="-342900">
              <a:spcBef>
                <a:spcPts val="600"/>
              </a:spcBef>
              <a:spcAft>
                <a:spcPts val="600"/>
              </a:spcAft>
              <a:buFont typeface="Arial" panose="020B0604020202020204" pitchFamily="34" charset="0"/>
              <a:buChar char="•"/>
            </a:pPr>
            <a:r>
              <a:rPr lang="en-CA" sz="2400" dirty="0" smtClean="0"/>
              <a:t>Experiments illustrate the importance of building in developmental sequencing to accommodate how youth </a:t>
            </a:r>
            <a:r>
              <a:rPr lang="en-CA" sz="2400" dirty="0"/>
              <a:t>align </a:t>
            </a:r>
            <a:r>
              <a:rPr lang="en-CA" sz="2400" dirty="0" smtClean="0"/>
              <a:t>themselves with </a:t>
            </a:r>
            <a:r>
              <a:rPr lang="en-CA" sz="2400" dirty="0"/>
              <a:t>their future opportunities</a:t>
            </a:r>
            <a:endParaRPr lang="en-US" sz="2400" dirty="0"/>
          </a:p>
          <a:p>
            <a:pPr lvl="1" eaLnBrk="1" hangingPunct="1">
              <a:lnSpc>
                <a:spcPct val="90000"/>
              </a:lnSpc>
              <a:buClr>
                <a:schemeClr val="tx1"/>
              </a:buClr>
              <a:buNone/>
            </a:pPr>
            <a:endParaRPr lang="en-CA" sz="2000" noProof="0" dirty="0" smtClean="0"/>
          </a:p>
          <a:p>
            <a:pPr lvl="1" eaLnBrk="1" hangingPunct="1">
              <a:lnSpc>
                <a:spcPct val="90000"/>
              </a:lnSpc>
              <a:buClr>
                <a:schemeClr val="tx1"/>
              </a:buClr>
            </a:pPr>
            <a:endParaRPr lang="en-CA" sz="2000" i="1" noProof="0" dirty="0" smtClean="0"/>
          </a:p>
          <a:p>
            <a:pPr eaLnBrk="1" hangingPunct="1">
              <a:lnSpc>
                <a:spcPct val="90000"/>
              </a:lnSpc>
              <a:buClr>
                <a:srgbClr val="310385"/>
              </a:buClr>
            </a:pPr>
            <a:endParaRPr lang="en-CA" noProof="0" dirty="0" smtClean="0"/>
          </a:p>
          <a:p>
            <a:pPr eaLnBrk="1" hangingPunct="1">
              <a:lnSpc>
                <a:spcPct val="90000"/>
              </a:lnSpc>
              <a:buFont typeface="Wingdings" pitchFamily="2" charset="2"/>
              <a:buNone/>
            </a:pPr>
            <a:endParaRPr lang="en-CA" noProof="0" dirty="0" smtClean="0"/>
          </a:p>
        </p:txBody>
      </p:sp>
      <p:sp>
        <p:nvSpPr>
          <p:cNvPr id="2" name="Text Placeholder 1"/>
          <p:cNvSpPr>
            <a:spLocks noGrp="1"/>
          </p:cNvSpPr>
          <p:nvPr>
            <p:ph type="body" sz="quarter" idx="14"/>
          </p:nvPr>
        </p:nvSpPr>
        <p:spPr/>
        <p:txBody>
          <a:bodyPr>
            <a:normAutofit/>
          </a:bodyPr>
          <a:lstStyle/>
          <a:p>
            <a:r>
              <a:rPr lang="en-CA" dirty="0" smtClean="0"/>
              <a:t>Agenda</a:t>
            </a:r>
            <a:endParaRPr lang="en-CA" dirty="0"/>
          </a:p>
        </p:txBody>
      </p:sp>
      <p:sp>
        <p:nvSpPr>
          <p:cNvPr id="5"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4</a:t>
            </a:r>
            <a:endParaRPr lang="en-US" dirty="0">
              <a:solidFill>
                <a:schemeClr val="bg1"/>
              </a:solidFill>
            </a:endParaRPr>
          </a:p>
        </p:txBody>
      </p:sp>
    </p:spTree>
    <p:extLst>
      <p:ext uri="{BB962C8B-B14F-4D97-AF65-F5344CB8AC3E}">
        <p14:creationId xmlns:p14="http://schemas.microsoft.com/office/powerpoint/2010/main" val="294060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7D7EF561-F30D-4418-8E22-2D0E0B74241C}" type="slidenum">
              <a:rPr lang="en-US" smtClean="0"/>
              <a:pPr>
                <a:defRPr/>
              </a:pPr>
              <a:t>20</a:t>
            </a:fld>
            <a:endParaRPr lang="en-US" dirty="0"/>
          </a:p>
        </p:txBody>
      </p:sp>
      <p:sp>
        <p:nvSpPr>
          <p:cNvPr id="5" name="Text Placeholder 4"/>
          <p:cNvSpPr>
            <a:spLocks noGrp="1"/>
          </p:cNvSpPr>
          <p:nvPr>
            <p:ph type="body" sz="quarter" idx="14"/>
          </p:nvPr>
        </p:nvSpPr>
        <p:spPr/>
        <p:txBody>
          <a:bodyPr/>
          <a:lstStyle/>
          <a:p>
            <a:r>
              <a:rPr lang="en-US" dirty="0"/>
              <a:t>EYH and EYH+LA increased </a:t>
            </a:r>
            <a:r>
              <a:rPr lang="en-US" b="1" dirty="0"/>
              <a:t>university enrolment rates</a:t>
            </a:r>
            <a:r>
              <a:rPr lang="en-US" dirty="0"/>
              <a:t> by up to 8 percentage points</a:t>
            </a:r>
            <a:endParaRPr lang="en-CA" dirty="0"/>
          </a:p>
        </p:txBody>
      </p:sp>
      <p:pic>
        <p:nvPicPr>
          <p:cNvPr id="2" name="Picture 1"/>
          <p:cNvPicPr>
            <a:picLocks noChangeAspect="1"/>
          </p:cNvPicPr>
          <p:nvPr/>
        </p:nvPicPr>
        <p:blipFill>
          <a:blip r:embed="rId2" cstate="print"/>
          <a:stretch>
            <a:fillRect/>
          </a:stretch>
        </p:blipFill>
        <p:spPr>
          <a:xfrm>
            <a:off x="395536" y="1412776"/>
            <a:ext cx="8039319" cy="4784048"/>
          </a:xfrm>
          <a:prstGeom prst="rect">
            <a:avLst/>
          </a:prstGeom>
        </p:spPr>
      </p:pic>
    </p:spTree>
    <p:extLst>
      <p:ext uri="{BB962C8B-B14F-4D97-AF65-F5344CB8AC3E}">
        <p14:creationId xmlns:p14="http://schemas.microsoft.com/office/powerpoint/2010/main" val="2798187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7D7EF561-F30D-4418-8E22-2D0E0B74241C}" type="slidenum">
              <a:rPr lang="en-US" smtClean="0"/>
              <a:pPr>
                <a:defRPr/>
              </a:pPr>
              <a:t>21</a:t>
            </a:fld>
            <a:endParaRPr lang="en-US" dirty="0"/>
          </a:p>
        </p:txBody>
      </p:sp>
      <p:sp>
        <p:nvSpPr>
          <p:cNvPr id="6" name="Text Placeholder 5"/>
          <p:cNvSpPr>
            <a:spLocks noGrp="1"/>
          </p:cNvSpPr>
          <p:nvPr>
            <p:ph type="body" sz="quarter" idx="14"/>
          </p:nvPr>
        </p:nvSpPr>
        <p:spPr/>
        <p:txBody>
          <a:bodyPr/>
          <a:lstStyle/>
          <a:p>
            <a:r>
              <a:rPr lang="en-US" dirty="0"/>
              <a:t>LA increased </a:t>
            </a:r>
            <a:r>
              <a:rPr lang="en-US" b="1" dirty="0"/>
              <a:t>college enrolment rates </a:t>
            </a:r>
            <a:r>
              <a:rPr lang="en-US" dirty="0"/>
              <a:t>by up to 9 percentage points</a:t>
            </a:r>
            <a:endParaRPr lang="en-CA" dirty="0"/>
          </a:p>
        </p:txBody>
      </p:sp>
      <p:pic>
        <p:nvPicPr>
          <p:cNvPr id="4" name="Content Placeholder 3"/>
          <p:cNvPicPr>
            <a:picLocks noGrp="1" noChangeAspect="1"/>
          </p:cNvPicPr>
          <p:nvPr>
            <p:ph idx="4294967295"/>
          </p:nvPr>
        </p:nvPicPr>
        <p:blipFill>
          <a:blip r:embed="rId2" cstate="print"/>
          <a:stretch>
            <a:fillRect/>
          </a:stretch>
        </p:blipFill>
        <p:spPr>
          <a:xfrm>
            <a:off x="395536" y="1412776"/>
            <a:ext cx="7986463" cy="4646520"/>
          </a:xfrm>
          <a:prstGeom prst="rect">
            <a:avLst/>
          </a:prstGeom>
        </p:spPr>
      </p:pic>
      <p:pic>
        <p:nvPicPr>
          <p:cNvPr id="2" name="Picture 1"/>
          <p:cNvPicPr>
            <a:picLocks noChangeAspect="1"/>
          </p:cNvPicPr>
          <p:nvPr/>
        </p:nvPicPr>
        <p:blipFill>
          <a:blip r:embed="rId3" cstate="print"/>
          <a:stretch>
            <a:fillRect/>
          </a:stretch>
        </p:blipFill>
        <p:spPr>
          <a:xfrm>
            <a:off x="395536" y="1412776"/>
            <a:ext cx="7986463" cy="4646520"/>
          </a:xfrm>
          <a:prstGeom prst="rect">
            <a:avLst/>
          </a:prstGeom>
        </p:spPr>
      </p:pic>
    </p:spTree>
    <p:extLst>
      <p:ext uri="{BB962C8B-B14F-4D97-AF65-F5344CB8AC3E}">
        <p14:creationId xmlns:p14="http://schemas.microsoft.com/office/powerpoint/2010/main" val="2071089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7D7EF561-F30D-4418-8E22-2D0E0B74241C}" type="slidenum">
              <a:rPr lang="en-US" smtClean="0"/>
              <a:pPr>
                <a:defRPr/>
              </a:pPr>
              <a:t>22</a:t>
            </a:fld>
            <a:endParaRPr lang="en-US" dirty="0"/>
          </a:p>
        </p:txBody>
      </p:sp>
      <p:sp>
        <p:nvSpPr>
          <p:cNvPr id="5" name="Text Placeholder 4"/>
          <p:cNvSpPr>
            <a:spLocks noGrp="1"/>
          </p:cNvSpPr>
          <p:nvPr>
            <p:ph type="body" sz="quarter" idx="14"/>
          </p:nvPr>
        </p:nvSpPr>
        <p:spPr/>
        <p:txBody>
          <a:bodyPr/>
          <a:lstStyle/>
          <a:p>
            <a:r>
              <a:rPr lang="en-US" dirty="0"/>
              <a:t>EYH+LA and LA increased </a:t>
            </a:r>
            <a:r>
              <a:rPr lang="en-US" b="1" dirty="0"/>
              <a:t>PSE graduation</a:t>
            </a:r>
            <a:r>
              <a:rPr lang="en-US" dirty="0"/>
              <a:t> by </a:t>
            </a:r>
            <a:r>
              <a:rPr lang="en-US" dirty="0" smtClean="0"/>
              <a:t>2014 by 8-13 </a:t>
            </a:r>
            <a:r>
              <a:rPr lang="en-US" dirty="0"/>
              <a:t>percentage points</a:t>
            </a:r>
            <a:endParaRPr lang="en-CA" dirty="0"/>
          </a:p>
        </p:txBody>
      </p:sp>
      <p:pic>
        <p:nvPicPr>
          <p:cNvPr id="54275" name="Picture 3"/>
          <p:cNvPicPr>
            <a:picLocks noChangeAspect="1" noChangeArrowheads="1"/>
          </p:cNvPicPr>
          <p:nvPr/>
        </p:nvPicPr>
        <p:blipFill>
          <a:blip r:embed="rId2" cstate="print"/>
          <a:srcRect/>
          <a:stretch>
            <a:fillRect/>
          </a:stretch>
        </p:blipFill>
        <p:spPr bwMode="auto">
          <a:xfrm>
            <a:off x="467544" y="1412776"/>
            <a:ext cx="7488832" cy="4867584"/>
          </a:xfrm>
          <a:prstGeom prst="rect">
            <a:avLst/>
          </a:prstGeom>
          <a:noFill/>
          <a:ln w="9525">
            <a:noFill/>
            <a:miter lim="800000"/>
            <a:headEnd/>
            <a:tailEnd/>
          </a:ln>
          <a:effectLst/>
        </p:spPr>
      </p:pic>
      <p:pic>
        <p:nvPicPr>
          <p:cNvPr id="4" name="Picture 3"/>
          <p:cNvPicPr>
            <a:picLocks noChangeAspect="1"/>
          </p:cNvPicPr>
          <p:nvPr/>
        </p:nvPicPr>
        <p:blipFill>
          <a:blip r:embed="rId3" cstate="print"/>
          <a:stretch>
            <a:fillRect/>
          </a:stretch>
        </p:blipFill>
        <p:spPr>
          <a:xfrm>
            <a:off x="467544" y="1412776"/>
            <a:ext cx="7664155" cy="4856184"/>
          </a:xfrm>
          <a:prstGeom prst="rect">
            <a:avLst/>
          </a:prstGeom>
        </p:spPr>
      </p:pic>
    </p:spTree>
    <p:extLst>
      <p:ext uri="{BB962C8B-B14F-4D97-AF65-F5344CB8AC3E}">
        <p14:creationId xmlns:p14="http://schemas.microsoft.com/office/powerpoint/2010/main" val="446723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7D7EF561-F30D-4418-8E22-2D0E0B74241C}" type="slidenum">
              <a:rPr lang="en-US" smtClean="0"/>
              <a:pPr>
                <a:defRPr/>
              </a:pPr>
              <a:t>23</a:t>
            </a:fld>
            <a:endParaRPr lang="en-US" dirty="0"/>
          </a:p>
        </p:txBody>
      </p:sp>
      <p:sp>
        <p:nvSpPr>
          <p:cNvPr id="5" name="Text Placeholder 4"/>
          <p:cNvSpPr>
            <a:spLocks noGrp="1"/>
          </p:cNvSpPr>
          <p:nvPr>
            <p:ph type="body" sz="quarter" idx="14"/>
          </p:nvPr>
        </p:nvSpPr>
        <p:spPr/>
        <p:txBody>
          <a:bodyPr/>
          <a:lstStyle/>
          <a:p>
            <a:r>
              <a:rPr lang="en-US" dirty="0"/>
              <a:t>LA </a:t>
            </a:r>
            <a:r>
              <a:rPr lang="en-US" dirty="0" smtClean="0"/>
              <a:t>requires lower government transfers per postsecondary student and substantially lower per 2014 graduate</a:t>
            </a:r>
            <a:endParaRPr lang="en-CA" dirty="0"/>
          </a:p>
        </p:txBody>
      </p:sp>
      <p:pic>
        <p:nvPicPr>
          <p:cNvPr id="112644" name="Picture 4"/>
          <p:cNvPicPr>
            <a:picLocks noChangeAspect="1" noChangeArrowheads="1"/>
          </p:cNvPicPr>
          <p:nvPr/>
        </p:nvPicPr>
        <p:blipFill>
          <a:blip r:embed="rId3" cstate="print"/>
          <a:srcRect/>
          <a:stretch>
            <a:fillRect/>
          </a:stretch>
        </p:blipFill>
        <p:spPr bwMode="auto">
          <a:xfrm>
            <a:off x="395536" y="1340768"/>
            <a:ext cx="7776864" cy="4925084"/>
          </a:xfrm>
          <a:prstGeom prst="rect">
            <a:avLst/>
          </a:prstGeom>
          <a:noFill/>
          <a:ln w="9525">
            <a:noFill/>
            <a:miter lim="800000"/>
            <a:headEnd/>
            <a:tailEnd/>
          </a:ln>
          <a:effectLst/>
        </p:spPr>
      </p:pic>
    </p:spTree>
    <p:extLst>
      <p:ext uri="{BB962C8B-B14F-4D97-AF65-F5344CB8AC3E}">
        <p14:creationId xmlns:p14="http://schemas.microsoft.com/office/powerpoint/2010/main" val="2842932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CA"/>
          </a:p>
        </p:txBody>
      </p:sp>
      <p:sp>
        <p:nvSpPr>
          <p:cNvPr id="6" name="Text Placeholder 5"/>
          <p:cNvSpPr>
            <a:spLocks noGrp="1"/>
          </p:cNvSpPr>
          <p:nvPr>
            <p:ph type="body" sz="quarter" idx="14"/>
          </p:nvPr>
        </p:nvSpPr>
        <p:spPr/>
        <p:txBody>
          <a:bodyPr>
            <a:normAutofit/>
          </a:bodyPr>
          <a:lstStyle/>
          <a:p>
            <a:r>
              <a:rPr lang="en-CA" dirty="0" smtClean="0"/>
              <a:t>EYH increased apprenticeships in Manitoba among non-traditional students</a:t>
            </a:r>
            <a:endParaRPr lang="en-CA" dirty="0"/>
          </a:p>
        </p:txBody>
      </p:sp>
      <p:sp>
        <p:nvSpPr>
          <p:cNvPr id="2458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p>
        </p:txBody>
      </p:sp>
      <p:graphicFrame>
        <p:nvGraphicFramePr>
          <p:cNvPr id="10" name="Chart 9"/>
          <p:cNvGraphicFramePr/>
          <p:nvPr/>
        </p:nvGraphicFramePr>
        <p:xfrm>
          <a:off x="251520" y="1340768"/>
          <a:ext cx="8280920"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p:cNvSpPr>
            <a:spLocks noGrp="1"/>
          </p:cNvSpPr>
          <p:nvPr>
            <p:ph type="title"/>
          </p:nvPr>
        </p:nvSpPr>
        <p:spPr/>
        <p:txBody>
          <a:bodyPr/>
          <a:lstStyle/>
          <a:p>
            <a:endParaRPr lang="en-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CA"/>
          </a:p>
        </p:txBody>
      </p:sp>
      <p:sp>
        <p:nvSpPr>
          <p:cNvPr id="7" name="Text Placeholder 6"/>
          <p:cNvSpPr>
            <a:spLocks noGrp="1"/>
          </p:cNvSpPr>
          <p:nvPr>
            <p:ph type="body" sz="quarter" idx="14"/>
          </p:nvPr>
        </p:nvSpPr>
        <p:spPr/>
        <p:txBody>
          <a:bodyPr/>
          <a:lstStyle/>
          <a:p>
            <a:r>
              <a:rPr lang="en-CA" dirty="0" smtClean="0"/>
              <a:t>LA increased apprenticeships in New Brunswick among non-traditional students</a:t>
            </a:r>
            <a:endParaRPr lang="en-CA" dirty="0"/>
          </a:p>
        </p:txBody>
      </p:sp>
      <p:sp>
        <p:nvSpPr>
          <p:cNvPr id="2458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p>
        </p:txBody>
      </p:sp>
      <p:graphicFrame>
        <p:nvGraphicFramePr>
          <p:cNvPr id="6" name="Chart 5"/>
          <p:cNvGraphicFramePr/>
          <p:nvPr/>
        </p:nvGraphicFramePr>
        <p:xfrm>
          <a:off x="251520" y="1412776"/>
          <a:ext cx="8280920"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23528" y="1409728"/>
            <a:ext cx="2592288" cy="4838672"/>
          </a:xfrm>
        </p:spPr>
        <p:txBody>
          <a:bodyPr/>
          <a:lstStyle/>
          <a:p>
            <a:pPr marL="342900" indent="-342900">
              <a:buFont typeface="Arial" panose="020B0604020202020204" pitchFamily="34" charset="0"/>
              <a:buChar char="•"/>
            </a:pPr>
            <a:r>
              <a:rPr lang="en-CA" dirty="0">
                <a:ea typeface="Cambria" pitchFamily="18" charset="0"/>
                <a:cs typeface="Cambria" pitchFamily="18" charset="0"/>
              </a:rPr>
              <a:t>EYH participation declined from Grade 10 through Grade 12.</a:t>
            </a:r>
          </a:p>
          <a:p>
            <a:pPr marL="342900" indent="-342900">
              <a:buFont typeface="Arial" panose="020B0604020202020204" pitchFamily="34" charset="0"/>
              <a:buChar char="•"/>
            </a:pPr>
            <a:r>
              <a:rPr lang="en-CA" dirty="0">
                <a:ea typeface="Cambria" pitchFamily="18" charset="0"/>
                <a:cs typeface="Cambria" pitchFamily="18" charset="0"/>
              </a:rPr>
              <a:t>Survey in Grade 12 found low awareness among LA holders of their status. Higher among francophone students.</a:t>
            </a:r>
          </a:p>
          <a:p>
            <a:pPr marL="342900" indent="-342900">
              <a:buFont typeface="Arial" panose="020B0604020202020204" pitchFamily="34" charset="0"/>
              <a:buChar char="•"/>
            </a:pPr>
            <a:endParaRPr lang="en-CA" dirty="0"/>
          </a:p>
        </p:txBody>
      </p:sp>
      <p:sp>
        <p:nvSpPr>
          <p:cNvPr id="6" name="Text Placeholder 5"/>
          <p:cNvSpPr>
            <a:spLocks noGrp="1"/>
          </p:cNvSpPr>
          <p:nvPr>
            <p:ph type="body" sz="quarter" idx="14"/>
          </p:nvPr>
        </p:nvSpPr>
        <p:spPr/>
        <p:txBody>
          <a:bodyPr>
            <a:normAutofit/>
          </a:bodyPr>
          <a:lstStyle/>
          <a:p>
            <a:r>
              <a:rPr lang="en-CA" dirty="0" smtClean="0"/>
              <a:t>Unlike LAHS, EYH and LA were not mandatory. The impacts occurred </a:t>
            </a:r>
            <a:r>
              <a:rPr lang="en-CA" i="1" dirty="0" smtClean="0"/>
              <a:t>despite</a:t>
            </a:r>
            <a:r>
              <a:rPr lang="en-CA" dirty="0" smtClean="0"/>
              <a:t> low exposure to the treatment</a:t>
            </a:r>
            <a:endParaRPr lang="en-CA" dirty="0"/>
          </a:p>
        </p:txBody>
      </p:sp>
      <p:sp>
        <p:nvSpPr>
          <p:cNvPr id="2458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CA"/>
          </a:p>
        </p:txBody>
      </p:sp>
      <p:pic>
        <p:nvPicPr>
          <p:cNvPr id="8" name="Picture 2"/>
          <p:cNvPicPr>
            <a:picLocks noChangeAspect="1" noChangeArrowheads="1"/>
          </p:cNvPicPr>
          <p:nvPr/>
        </p:nvPicPr>
        <p:blipFill>
          <a:blip r:embed="rId2" cstate="print"/>
          <a:srcRect/>
          <a:stretch>
            <a:fillRect/>
          </a:stretch>
        </p:blipFill>
        <p:spPr bwMode="auto">
          <a:xfrm>
            <a:off x="3106576" y="1488975"/>
            <a:ext cx="5472608" cy="4824536"/>
          </a:xfrm>
          <a:prstGeom prst="rect">
            <a:avLst/>
          </a:prstGeom>
          <a:noFill/>
          <a:ln w="9525">
            <a:noFill/>
            <a:miter lim="800000"/>
            <a:headEnd/>
            <a:tailEnd/>
          </a:ln>
          <a:effectLst/>
        </p:spPr>
      </p:pic>
    </p:spTree>
    <p:extLst>
      <p:ext uri="{BB962C8B-B14F-4D97-AF65-F5344CB8AC3E}">
        <p14:creationId xmlns:p14="http://schemas.microsoft.com/office/powerpoint/2010/main" val="1655498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D7EF561-F30D-4418-8E22-2D0E0B74241C}" type="slidenum">
              <a:rPr lang="en-US" smtClean="0"/>
              <a:pPr>
                <a:defRPr/>
              </a:pPr>
              <a:t>27</a:t>
            </a:fld>
            <a:endParaRPr lang="en-US" dirty="0"/>
          </a:p>
        </p:txBody>
      </p:sp>
      <p:sp>
        <p:nvSpPr>
          <p:cNvPr id="30723" name="Rectangle 4"/>
          <p:cNvSpPr>
            <a:spLocks noGrp="1" noChangeArrowheads="1"/>
          </p:cNvSpPr>
          <p:nvPr>
            <p:ph type="body" sz="quarter" idx="13"/>
          </p:nvPr>
        </p:nvSpPr>
        <p:spPr>
          <a:xfrm>
            <a:off x="323850" y="1412776"/>
            <a:ext cx="8208590" cy="5256583"/>
          </a:xfrm>
        </p:spPr>
        <p:txBody>
          <a:bodyPr>
            <a:noAutofit/>
          </a:bodyPr>
          <a:lstStyle/>
          <a:p>
            <a:pPr marL="360000" lvl="1" indent="-360000">
              <a:buFont typeface="Wingdings" pitchFamily="2" charset="2"/>
              <a:buChar char="§"/>
            </a:pPr>
            <a:r>
              <a:rPr lang="en-CA" sz="2400" dirty="0" smtClean="0"/>
              <a:t>Youth can be </a:t>
            </a:r>
            <a:r>
              <a:rPr lang="en-CA" sz="2400" b="1" dirty="0" smtClean="0"/>
              <a:t>sensitive</a:t>
            </a:r>
            <a:r>
              <a:rPr lang="en-CA" sz="2400" dirty="0" smtClean="0"/>
              <a:t> to reasonably modest interventions to make potentially major changes in their lives</a:t>
            </a:r>
            <a:r>
              <a:rPr lang="en-US" sz="2400" dirty="0" smtClean="0"/>
              <a:t>:</a:t>
            </a:r>
            <a:endParaRPr lang="en-US" sz="2400" dirty="0"/>
          </a:p>
          <a:p>
            <a:pPr marL="760050" lvl="2" indent="-360000">
              <a:buFont typeface="Wingdings" pitchFamily="2" charset="2"/>
              <a:buChar char="§"/>
            </a:pPr>
            <a:r>
              <a:rPr lang="en-US" sz="2200" dirty="0"/>
              <a:t>Among the </a:t>
            </a:r>
            <a:r>
              <a:rPr lang="en-US" sz="2200" dirty="0" smtClean="0"/>
              <a:t>‘same’ </a:t>
            </a:r>
            <a:r>
              <a:rPr lang="en-US" sz="2200" dirty="0"/>
              <a:t>NB students, EYH and EYH+LA increased university enrolment. LA </a:t>
            </a:r>
            <a:r>
              <a:rPr lang="en-US" sz="2200" dirty="0" smtClean="0"/>
              <a:t>increased </a:t>
            </a:r>
            <a:r>
              <a:rPr lang="en-US" sz="2200" dirty="0"/>
              <a:t>college enrolment. </a:t>
            </a:r>
            <a:endParaRPr lang="en-US" sz="2200" dirty="0" smtClean="0"/>
          </a:p>
          <a:p>
            <a:pPr marL="360000" lvl="1" indent="-360000">
              <a:buFont typeface="Wingdings" pitchFamily="2" charset="2"/>
              <a:buChar char="§"/>
            </a:pPr>
            <a:r>
              <a:rPr lang="en-US" sz="2400" dirty="0" smtClean="0"/>
              <a:t>Broad ‘unbiased’ career exploration promotes </a:t>
            </a:r>
            <a:r>
              <a:rPr lang="en-US" sz="2400" b="1" dirty="0" smtClean="0"/>
              <a:t>atypical </a:t>
            </a:r>
            <a:r>
              <a:rPr lang="en-US" sz="2400" dirty="0" smtClean="0"/>
              <a:t>PSE pathways, e.g. into apprenticeships</a:t>
            </a:r>
            <a:endParaRPr lang="en-US" sz="2400" dirty="0"/>
          </a:p>
          <a:p>
            <a:pPr marL="360000" lvl="1" indent="-360000">
              <a:buFont typeface="Wingdings" pitchFamily="2" charset="2"/>
              <a:buChar char="§"/>
            </a:pPr>
            <a:r>
              <a:rPr lang="en-US" sz="2400" dirty="0" smtClean="0"/>
              <a:t>Interventions typically increase duration of </a:t>
            </a:r>
            <a:r>
              <a:rPr lang="en-US" sz="2400" b="1" dirty="0" smtClean="0"/>
              <a:t>education</a:t>
            </a:r>
            <a:r>
              <a:rPr lang="en-US" sz="2400" dirty="0" smtClean="0"/>
              <a:t> for boys.</a:t>
            </a:r>
          </a:p>
          <a:p>
            <a:pPr marL="360000" lvl="1" indent="-360000">
              <a:buFont typeface="Wingdings" pitchFamily="2" charset="2"/>
              <a:buChar char="§"/>
            </a:pPr>
            <a:r>
              <a:rPr lang="en-US" sz="2400" b="1" dirty="0" smtClean="0"/>
              <a:t>Zero effects on leaving PSE </a:t>
            </a:r>
            <a:r>
              <a:rPr lang="en-US" sz="2400" dirty="0" smtClean="0"/>
              <a:t>and only modest on switching institutions.</a:t>
            </a:r>
          </a:p>
          <a:p>
            <a:pPr marL="360000" indent="-360000">
              <a:buFont typeface="Wingdings" pitchFamily="2" charset="2"/>
              <a:buChar char="§"/>
            </a:pPr>
            <a:r>
              <a:rPr lang="en-CA" sz="2400" dirty="0" smtClean="0"/>
              <a:t>LA is forecast to be very </a:t>
            </a:r>
            <a:r>
              <a:rPr lang="en-CA" sz="2400" b="1" dirty="0" smtClean="0"/>
              <a:t>cost effective</a:t>
            </a:r>
            <a:r>
              <a:rPr lang="en-CA" sz="2400" dirty="0" smtClean="0"/>
              <a:t>, generating $2+ benefit per dollar cost to government.</a:t>
            </a:r>
          </a:p>
          <a:p>
            <a:pPr>
              <a:buFont typeface="Wingdings" pitchFamily="2" charset="2"/>
              <a:buChar char="Ø"/>
            </a:pPr>
            <a:endParaRPr lang="en-CA" dirty="0" smtClean="0"/>
          </a:p>
          <a:p>
            <a:endParaRPr lang="en-CA" dirty="0" smtClean="0"/>
          </a:p>
          <a:p>
            <a:pPr marL="0" lvl="1" indent="0">
              <a:buFont typeface="Wingdings" pitchFamily="2" charset="2"/>
              <a:buChar char="Ø"/>
            </a:pPr>
            <a:endParaRPr lang="en-CA" noProof="0" dirty="0" smtClean="0"/>
          </a:p>
        </p:txBody>
      </p:sp>
      <p:sp>
        <p:nvSpPr>
          <p:cNvPr id="3" name="Text Placeholder 2"/>
          <p:cNvSpPr>
            <a:spLocks noGrp="1"/>
          </p:cNvSpPr>
          <p:nvPr>
            <p:ph type="body" sz="quarter" idx="14"/>
          </p:nvPr>
        </p:nvSpPr>
        <p:spPr/>
        <p:txBody>
          <a:bodyPr>
            <a:normAutofit lnSpcReduction="10000"/>
          </a:bodyPr>
          <a:lstStyle/>
          <a:p>
            <a:endParaRPr lang="en-CA" dirty="0" smtClean="0"/>
          </a:p>
          <a:p>
            <a:r>
              <a:rPr lang="en-CA" dirty="0" smtClean="0">
                <a:solidFill>
                  <a:schemeClr val="accent4"/>
                </a:solidFill>
              </a:rPr>
              <a:t>FTD: take </a:t>
            </a:r>
            <a:r>
              <a:rPr lang="en-CA" dirty="0" err="1" smtClean="0">
                <a:solidFill>
                  <a:schemeClr val="accent4"/>
                </a:solidFill>
              </a:rPr>
              <a:t>aways</a:t>
            </a:r>
            <a:r>
              <a:rPr lang="en-CA" dirty="0" smtClean="0">
                <a:solidFill>
                  <a:schemeClr val="accent4"/>
                </a:solidFill>
              </a:rPr>
              <a:t> to date</a:t>
            </a:r>
            <a:endParaRPr lang="en-CA" dirty="0"/>
          </a:p>
        </p:txBody>
      </p:sp>
    </p:spTree>
    <p:extLst>
      <p:ext uri="{BB962C8B-B14F-4D97-AF65-F5344CB8AC3E}">
        <p14:creationId xmlns:p14="http://schemas.microsoft.com/office/powerpoint/2010/main" val="5743745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323528" y="1409728"/>
            <a:ext cx="8058472" cy="5448272"/>
          </a:xfrm>
        </p:spPr>
        <p:txBody>
          <a:bodyPr>
            <a:normAutofit/>
          </a:bodyPr>
          <a:lstStyle/>
          <a:p>
            <a:pPr marL="342900" indent="-342900">
              <a:spcAft>
                <a:spcPts val="600"/>
              </a:spcAft>
            </a:pPr>
            <a:r>
              <a:rPr lang="en-US" sz="2400" dirty="0" smtClean="0">
                <a:ea typeface="ＭＳ Ｐゴシック" pitchFamily="34" charset="-128"/>
              </a:rPr>
              <a:t>“Nudge” programs can be popular and effective in</a:t>
            </a:r>
          </a:p>
          <a:p>
            <a:pPr marL="342900" indent="-342900">
              <a:spcAft>
                <a:spcPts val="600"/>
              </a:spcAft>
              <a:buFont typeface="Arial" pitchFamily="34" charset="0"/>
              <a:buChar char="•"/>
            </a:pPr>
            <a:r>
              <a:rPr lang="en-US" b="1" dirty="0" smtClean="0">
                <a:ea typeface="ＭＳ Ｐゴシック" pitchFamily="34" charset="-128"/>
              </a:rPr>
              <a:t>Engaging all youth</a:t>
            </a:r>
            <a:r>
              <a:rPr lang="en-US" dirty="0" smtClean="0">
                <a:ea typeface="ＭＳ Ｐゴシック" pitchFamily="34" charset="-128"/>
              </a:rPr>
              <a:t>: mandatory participation to learn about PSE options</a:t>
            </a:r>
          </a:p>
          <a:p>
            <a:pPr marL="342900" indent="-342900">
              <a:spcAft>
                <a:spcPts val="600"/>
              </a:spcAft>
              <a:buFont typeface="Arial" pitchFamily="34" charset="0"/>
              <a:buChar char="•"/>
            </a:pPr>
            <a:r>
              <a:rPr lang="en-CA" b="1" dirty="0" smtClean="0">
                <a:ea typeface="ＭＳ Ｐゴシック" pitchFamily="34" charset="-128"/>
              </a:rPr>
              <a:t>Popularizing</a:t>
            </a:r>
            <a:r>
              <a:rPr lang="en-CA" dirty="0" smtClean="0">
                <a:ea typeface="ＭＳ Ｐゴシック" pitchFamily="34" charset="-128"/>
              </a:rPr>
              <a:t> planning for the future: changing social norms on whom postsecondary education is for. </a:t>
            </a:r>
            <a:r>
              <a:rPr lang="en-US" dirty="0" smtClean="0">
                <a:ea typeface="ＭＳ Ｐゴシック" pitchFamily="34" charset="-128"/>
              </a:rPr>
              <a:t>Also possibility for peer effects, spillover.</a:t>
            </a:r>
            <a:endParaRPr lang="en-CA" dirty="0" smtClean="0">
              <a:ea typeface="ＭＳ Ｐゴシック" pitchFamily="34" charset="-128"/>
            </a:endParaRPr>
          </a:p>
          <a:p>
            <a:pPr marL="342900" indent="-342900">
              <a:spcAft>
                <a:spcPts val="600"/>
              </a:spcAft>
              <a:buFont typeface="Arial" pitchFamily="34" charset="0"/>
              <a:buChar char="•"/>
            </a:pPr>
            <a:r>
              <a:rPr lang="en-US" b="1" dirty="0" smtClean="0">
                <a:ea typeface="ＭＳ Ｐゴシック" pitchFamily="34" charset="-128"/>
              </a:rPr>
              <a:t>Simplifying</a:t>
            </a:r>
            <a:r>
              <a:rPr lang="en-US" dirty="0" smtClean="0">
                <a:ea typeface="ＭＳ Ｐゴシック" pitchFamily="34" charset="-128"/>
              </a:rPr>
              <a:t>: accessible messaging and step-by-step decisions through workshops in class with opportunities for catch up through video tutorials.</a:t>
            </a:r>
            <a:endParaRPr lang="en-CA" dirty="0" smtClean="0">
              <a:ea typeface="ＭＳ Ｐゴシック" pitchFamily="34" charset="-128"/>
            </a:endParaRPr>
          </a:p>
          <a:p>
            <a:pPr marL="342900" indent="-342900">
              <a:spcAft>
                <a:spcPts val="600"/>
              </a:spcAft>
              <a:buFont typeface="Arial" pitchFamily="34" charset="0"/>
              <a:buChar char="•"/>
            </a:pPr>
            <a:r>
              <a:rPr lang="en-CA" b="1" dirty="0" smtClean="0">
                <a:ea typeface="ＭＳ Ｐゴシック" pitchFamily="34" charset="-128"/>
              </a:rPr>
              <a:t>Reassuring</a:t>
            </a:r>
            <a:r>
              <a:rPr lang="en-CA" dirty="0" smtClean="0">
                <a:ea typeface="ＭＳ Ｐゴシック" pitchFamily="34" charset="-128"/>
              </a:rPr>
              <a:t>: guidance from trusted partner/agent </a:t>
            </a:r>
            <a:r>
              <a:rPr lang="en-US" dirty="0" smtClean="0">
                <a:ea typeface="ＭＳ Ｐゴシック" pitchFamily="34" charset="-128"/>
              </a:rPr>
              <a:t>provide reassurance that the full process of PSE application and student aid application will be covered.</a:t>
            </a:r>
            <a:endParaRPr lang="en-CA" dirty="0" smtClean="0">
              <a:ea typeface="ＭＳ Ｐゴシック" pitchFamily="34" charset="-128"/>
            </a:endParaRPr>
          </a:p>
          <a:p>
            <a:pPr marL="342900" indent="-342900">
              <a:spcAft>
                <a:spcPts val="600"/>
              </a:spcAft>
              <a:buFont typeface="Arial" pitchFamily="34" charset="0"/>
              <a:buChar char="•"/>
            </a:pPr>
            <a:r>
              <a:rPr lang="en-CA" b="1" dirty="0" smtClean="0">
                <a:ea typeface="ＭＳ Ｐゴシック" pitchFamily="34" charset="-128"/>
              </a:rPr>
              <a:t>Empowering</a:t>
            </a:r>
            <a:r>
              <a:rPr lang="en-CA" dirty="0" smtClean="0">
                <a:ea typeface="ＭＳ Ｐゴシック" pitchFamily="34" charset="-128"/>
              </a:rPr>
              <a:t>: supporting students’ own activity and investment leads to encouragement, interest, and motivation.</a:t>
            </a:r>
            <a:endParaRPr lang="en-CA" dirty="0"/>
          </a:p>
        </p:txBody>
      </p:sp>
      <p:sp>
        <p:nvSpPr>
          <p:cNvPr id="4" name="Text Placeholder 3"/>
          <p:cNvSpPr>
            <a:spLocks noGrp="1"/>
          </p:cNvSpPr>
          <p:nvPr>
            <p:ph type="body" sz="quarter" idx="14"/>
          </p:nvPr>
        </p:nvSpPr>
        <p:spPr/>
        <p:txBody>
          <a:bodyPr>
            <a:normAutofit lnSpcReduction="10000"/>
          </a:bodyPr>
          <a:lstStyle/>
          <a:p>
            <a:endParaRPr lang="en-US" dirty="0" smtClean="0"/>
          </a:p>
          <a:p>
            <a:r>
              <a:rPr lang="en-CA" dirty="0" smtClean="0">
                <a:solidFill>
                  <a:schemeClr val="accent4"/>
                </a:solidFill>
              </a:rPr>
              <a:t>LAHS: take </a:t>
            </a:r>
            <a:r>
              <a:rPr lang="en-CA" dirty="0" err="1" smtClean="0">
                <a:solidFill>
                  <a:schemeClr val="accent4"/>
                </a:solidFill>
              </a:rPr>
              <a:t>aways</a:t>
            </a:r>
            <a:r>
              <a:rPr lang="en-CA" dirty="0" smtClean="0">
                <a:solidFill>
                  <a:schemeClr val="accent4"/>
                </a:solidFill>
              </a:rPr>
              <a:t> to </a:t>
            </a:r>
            <a:r>
              <a:rPr lang="en-CA" dirty="0">
                <a:solidFill>
                  <a:schemeClr val="accent4"/>
                </a:solidFill>
              </a:rPr>
              <a:t>date</a:t>
            </a:r>
            <a:endParaRPr lang="en-CA" dirty="0"/>
          </a:p>
        </p:txBody>
      </p:sp>
      <p:sp>
        <p:nvSpPr>
          <p:cNvPr id="5"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29</a:t>
            </a:r>
            <a:endParaRPr lang="en-US" dirty="0">
              <a:solidFill>
                <a:schemeClr val="bg1"/>
              </a:solidFill>
            </a:endParaRPr>
          </a:p>
        </p:txBody>
      </p:sp>
    </p:spTree>
    <p:extLst>
      <p:ext uri="{BB962C8B-B14F-4D97-AF65-F5344CB8AC3E}">
        <p14:creationId xmlns:p14="http://schemas.microsoft.com/office/powerpoint/2010/main" val="3148528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11"/>
          </p:nvPr>
        </p:nvSpPr>
        <p:spPr>
          <a:ln/>
        </p:spPr>
        <p:txBody>
          <a:bodyPr/>
          <a:lstStyle>
            <a:lvl1pPr>
              <a:defRPr/>
            </a:lvl1pPr>
          </a:lstStyle>
          <a:p>
            <a:pPr>
              <a:defRPr/>
            </a:pPr>
            <a:r>
              <a:rPr lang="en-US" dirty="0" smtClean="0"/>
              <a:t>2</a:t>
            </a:r>
            <a:endParaRPr lang="en-US" dirty="0"/>
          </a:p>
        </p:txBody>
      </p:sp>
      <p:sp>
        <p:nvSpPr>
          <p:cNvPr id="3" name="Text Placeholder 2"/>
          <p:cNvSpPr>
            <a:spLocks noGrp="1"/>
          </p:cNvSpPr>
          <p:nvPr>
            <p:ph type="body" sz="quarter" idx="14"/>
          </p:nvPr>
        </p:nvSpPr>
        <p:spPr>
          <a:xfrm>
            <a:off x="323850" y="304800"/>
            <a:ext cx="8058150" cy="869482"/>
          </a:xfrm>
        </p:spPr>
        <p:txBody>
          <a:bodyPr>
            <a:normAutofit fontScale="92500"/>
          </a:bodyPr>
          <a:lstStyle/>
          <a:p>
            <a:r>
              <a:rPr lang="en-US" dirty="0" smtClean="0">
                <a:ea typeface="MS PGothic"/>
                <a:cs typeface="MS PGothic"/>
              </a:rPr>
              <a:t>Building on the evidence: a new approach</a:t>
            </a:r>
          </a:p>
          <a:p>
            <a:r>
              <a:rPr lang="en-US" dirty="0">
                <a:ea typeface="MS PGothic"/>
                <a:cs typeface="MS PGothic"/>
              </a:rPr>
              <a:t>t</a:t>
            </a:r>
            <a:r>
              <a:rPr lang="en-US" dirty="0" smtClean="0">
                <a:ea typeface="MS PGothic"/>
                <a:cs typeface="MS PGothic"/>
              </a:rPr>
              <a:t>o enhance and accelerate informed postsecondary decision making</a:t>
            </a:r>
            <a:endParaRPr lang="en-CA" dirty="0"/>
          </a:p>
        </p:txBody>
      </p:sp>
      <p:graphicFrame>
        <p:nvGraphicFramePr>
          <p:cNvPr id="2" name="Diagram 1"/>
          <p:cNvGraphicFramePr/>
          <p:nvPr>
            <p:extLst>
              <p:ext uri="{D42A27DB-BD31-4B8C-83A1-F6EECF244321}">
                <p14:modId xmlns:p14="http://schemas.microsoft.com/office/powerpoint/2010/main" val="1134698069"/>
              </p:ext>
            </p:extLst>
          </p:nvPr>
        </p:nvGraphicFramePr>
        <p:xfrm>
          <a:off x="251520" y="1484784"/>
          <a:ext cx="8712968" cy="3406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07301759"/>
              </p:ext>
            </p:extLst>
          </p:nvPr>
        </p:nvGraphicFramePr>
        <p:xfrm>
          <a:off x="1403648" y="4581128"/>
          <a:ext cx="6336705" cy="2197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1043608" y="2060848"/>
            <a:ext cx="931217" cy="369332"/>
          </a:xfrm>
          <a:prstGeom prst="rect">
            <a:avLst/>
          </a:prstGeom>
          <a:noFill/>
        </p:spPr>
        <p:txBody>
          <a:bodyPr wrap="none" rtlCol="0">
            <a:spAutoFit/>
          </a:bodyPr>
          <a:lstStyle/>
          <a:p>
            <a:r>
              <a:rPr lang="en-US" dirty="0" smtClean="0"/>
              <a:t>Simplify</a:t>
            </a:r>
            <a:endParaRPr lang="en-US" dirty="0"/>
          </a:p>
        </p:txBody>
      </p:sp>
      <p:sp>
        <p:nvSpPr>
          <p:cNvPr id="8" name="Rectangle 7"/>
          <p:cNvSpPr/>
          <p:nvPr/>
        </p:nvSpPr>
        <p:spPr>
          <a:xfrm>
            <a:off x="7114679" y="2060848"/>
            <a:ext cx="1267321" cy="646331"/>
          </a:xfrm>
          <a:prstGeom prst="rect">
            <a:avLst/>
          </a:prstGeom>
        </p:spPr>
        <p:txBody>
          <a:bodyPr wrap="square">
            <a:spAutoFit/>
          </a:bodyPr>
          <a:lstStyle/>
          <a:p>
            <a:r>
              <a:rPr lang="en-US" dirty="0" smtClean="0"/>
              <a:t>Financial confidence</a:t>
            </a:r>
            <a:endParaRPr lang="en-US" dirty="0"/>
          </a:p>
        </p:txBody>
      </p:sp>
      <p:sp>
        <p:nvSpPr>
          <p:cNvPr id="16" name="Rectangle 15"/>
          <p:cNvSpPr/>
          <p:nvPr/>
        </p:nvSpPr>
        <p:spPr>
          <a:xfrm>
            <a:off x="6156176" y="3270579"/>
            <a:ext cx="1267321" cy="646331"/>
          </a:xfrm>
          <a:prstGeom prst="rect">
            <a:avLst/>
          </a:prstGeom>
        </p:spPr>
        <p:txBody>
          <a:bodyPr wrap="square">
            <a:spAutoFit/>
          </a:bodyPr>
          <a:lstStyle/>
          <a:p>
            <a:r>
              <a:rPr lang="en-US" dirty="0" smtClean="0"/>
              <a:t>Career education</a:t>
            </a:r>
            <a:endParaRPr lang="en-US" dirty="0"/>
          </a:p>
        </p:txBody>
      </p:sp>
    </p:spTree>
    <p:extLst>
      <p:ext uri="{BB962C8B-B14F-4D97-AF65-F5344CB8AC3E}">
        <p14:creationId xmlns:p14="http://schemas.microsoft.com/office/powerpoint/2010/main" val="1994596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quarter" idx="13"/>
          </p:nvPr>
        </p:nvSpPr>
        <p:spPr/>
        <p:txBody>
          <a:bodyPr>
            <a:normAutofit/>
          </a:bodyPr>
          <a:lstStyle/>
          <a:p>
            <a:pPr marL="342900" indent="-342900">
              <a:buFont typeface="Arial" panose="020B0604020202020204" pitchFamily="34" charset="0"/>
              <a:buChar char="•"/>
            </a:pPr>
            <a:r>
              <a:rPr lang="en-CA" sz="2400" dirty="0"/>
              <a:t>Increasing the number of youth </a:t>
            </a:r>
            <a:r>
              <a:rPr lang="en-CA" sz="2400" dirty="0" smtClean="0"/>
              <a:t>whose skills align with labour market needs is </a:t>
            </a:r>
            <a:r>
              <a:rPr lang="en-CA" sz="2400" dirty="0"/>
              <a:t>...</a:t>
            </a:r>
          </a:p>
          <a:p>
            <a:pPr marL="1085850" lvl="1" indent="-342900">
              <a:buFont typeface="Arial" panose="020B0604020202020204" pitchFamily="34" charset="0"/>
              <a:buChar char="•"/>
            </a:pPr>
            <a:r>
              <a:rPr lang="en-CA" sz="2400" dirty="0"/>
              <a:t>an effective means to promote social inclusion and to reduce social and health inequalities</a:t>
            </a:r>
          </a:p>
          <a:p>
            <a:pPr marL="1085850" lvl="1" indent="-342900">
              <a:buFont typeface="Arial" panose="020B0604020202020204" pitchFamily="34" charset="0"/>
              <a:buChar char="•"/>
            </a:pPr>
            <a:r>
              <a:rPr lang="en-CA" sz="2400" dirty="0"/>
              <a:t>an economic imperative (promoting growth, innovation and competiveness </a:t>
            </a:r>
            <a:r>
              <a:rPr lang="en-CA" sz="2400" i="1" dirty="0"/>
              <a:t>as the population ages</a:t>
            </a:r>
            <a:r>
              <a:rPr lang="en-CA" sz="2400" dirty="0"/>
              <a:t>)</a:t>
            </a:r>
          </a:p>
          <a:p>
            <a:pPr lvl="1" eaLnBrk="1" hangingPunct="1">
              <a:lnSpc>
                <a:spcPct val="90000"/>
              </a:lnSpc>
              <a:buClr>
                <a:schemeClr val="tx1"/>
              </a:buClr>
              <a:buNone/>
            </a:pPr>
            <a:endParaRPr lang="en-CA" sz="2000" noProof="0" dirty="0" smtClean="0"/>
          </a:p>
          <a:p>
            <a:pPr lvl="1" eaLnBrk="1" hangingPunct="1">
              <a:lnSpc>
                <a:spcPct val="90000"/>
              </a:lnSpc>
              <a:buClr>
                <a:schemeClr val="tx1"/>
              </a:buClr>
            </a:pPr>
            <a:endParaRPr lang="en-CA" sz="2000" i="1" noProof="0" dirty="0" smtClean="0"/>
          </a:p>
          <a:p>
            <a:pPr eaLnBrk="1" hangingPunct="1">
              <a:lnSpc>
                <a:spcPct val="90000"/>
              </a:lnSpc>
              <a:buClr>
                <a:srgbClr val="310385"/>
              </a:buClr>
            </a:pPr>
            <a:endParaRPr lang="en-CA" noProof="0" dirty="0" smtClean="0"/>
          </a:p>
          <a:p>
            <a:pPr eaLnBrk="1" hangingPunct="1">
              <a:lnSpc>
                <a:spcPct val="90000"/>
              </a:lnSpc>
              <a:buFont typeface="Wingdings" pitchFamily="2" charset="2"/>
              <a:buNone/>
            </a:pPr>
            <a:endParaRPr lang="en-CA" noProof="0" dirty="0" smtClean="0"/>
          </a:p>
        </p:txBody>
      </p:sp>
      <p:sp>
        <p:nvSpPr>
          <p:cNvPr id="2" name="Text Placeholder 1"/>
          <p:cNvSpPr>
            <a:spLocks noGrp="1"/>
          </p:cNvSpPr>
          <p:nvPr>
            <p:ph type="body" sz="quarter" idx="14"/>
          </p:nvPr>
        </p:nvSpPr>
        <p:spPr/>
        <p:txBody>
          <a:bodyPr>
            <a:normAutofit lnSpcReduction="10000"/>
          </a:bodyPr>
          <a:lstStyle/>
          <a:p>
            <a:r>
              <a:rPr lang="en-CA" dirty="0" smtClean="0"/>
              <a:t>Improving the match of youth to their career yields </a:t>
            </a:r>
          </a:p>
          <a:p>
            <a:r>
              <a:rPr lang="en-CA" dirty="0"/>
              <a:t>e</a:t>
            </a:r>
            <a:r>
              <a:rPr lang="en-CA" dirty="0" smtClean="0"/>
              <a:t>conomic efficiency and social inclusion</a:t>
            </a:r>
            <a:endParaRPr lang="en-CA" dirty="0"/>
          </a:p>
        </p:txBody>
      </p:sp>
      <p:sp>
        <p:nvSpPr>
          <p:cNvPr id="5"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4</a:t>
            </a:r>
            <a:endParaRPr lang="en-US" dirty="0">
              <a:solidFill>
                <a:schemeClr val="bg1"/>
              </a:solidFill>
            </a:endParaRPr>
          </a:p>
        </p:txBody>
      </p:sp>
    </p:spTree>
    <p:extLst>
      <p:ext uri="{BB962C8B-B14F-4D97-AF65-F5344CB8AC3E}">
        <p14:creationId xmlns:p14="http://schemas.microsoft.com/office/powerpoint/2010/main" val="1052999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323528" y="1409728"/>
            <a:ext cx="8058472" cy="5448272"/>
          </a:xfrm>
        </p:spPr>
        <p:txBody>
          <a:bodyPr>
            <a:normAutofit/>
          </a:bodyPr>
          <a:lstStyle/>
          <a:p>
            <a:pPr marL="342900" indent="-342900">
              <a:spcAft>
                <a:spcPts val="600"/>
              </a:spcAft>
            </a:pPr>
            <a:r>
              <a:rPr lang="en-CA" dirty="0" smtClean="0">
                <a:ea typeface="ＭＳ Ｐゴシック" pitchFamily="34" charset="-128"/>
              </a:rPr>
              <a:t>Engage all youth in a series of regular high school classes focused on online career exploration...</a:t>
            </a:r>
          </a:p>
          <a:p>
            <a:pPr marL="342900" indent="-342900">
              <a:spcAft>
                <a:spcPts val="600"/>
              </a:spcAft>
              <a:buFont typeface="Arial" pitchFamily="34" charset="0"/>
              <a:buChar char="•"/>
            </a:pPr>
            <a:r>
              <a:rPr lang="en-CA" dirty="0" smtClean="0">
                <a:ea typeface="ＭＳ Ｐゴシック" pitchFamily="34" charset="-128"/>
              </a:rPr>
              <a:t>to record key decisions on their postsecondary aspirations, </a:t>
            </a:r>
          </a:p>
          <a:p>
            <a:pPr marL="342900" indent="-342900">
              <a:spcAft>
                <a:spcPts val="600"/>
              </a:spcAft>
              <a:buFont typeface="Arial" pitchFamily="34" charset="0"/>
              <a:buChar char="•"/>
            </a:pPr>
            <a:r>
              <a:rPr lang="en-CA" dirty="0" smtClean="0">
                <a:ea typeface="ＭＳ Ｐゴシック" pitchFamily="34" charset="-128"/>
              </a:rPr>
              <a:t>leading up to automated applications, and </a:t>
            </a:r>
          </a:p>
          <a:p>
            <a:pPr marL="342900" indent="-342900">
              <a:spcAft>
                <a:spcPts val="600"/>
              </a:spcAft>
              <a:buFont typeface="Arial" pitchFamily="34" charset="0"/>
              <a:buChar char="•"/>
            </a:pPr>
            <a:r>
              <a:rPr lang="en-CA" dirty="0" smtClean="0">
                <a:ea typeface="ＭＳ Ｐゴシック" pitchFamily="34" charset="-128"/>
              </a:rPr>
              <a:t>for lower-income students with the reassurance of an aid guarantee. </a:t>
            </a:r>
          </a:p>
          <a:p>
            <a:pPr marL="342900" indent="-342900">
              <a:spcAft>
                <a:spcPts val="600"/>
              </a:spcAft>
            </a:pPr>
            <a:r>
              <a:rPr lang="en-CA" dirty="0" smtClean="0">
                <a:ea typeface="ＭＳ Ｐゴシック" pitchFamily="34" charset="-128"/>
              </a:rPr>
              <a:t>Featuring…</a:t>
            </a:r>
          </a:p>
          <a:p>
            <a:pPr marL="342900" indent="-342900">
              <a:spcAft>
                <a:spcPts val="600"/>
              </a:spcAft>
              <a:buFont typeface="Arial" pitchFamily="34" charset="0"/>
              <a:buChar char="•"/>
            </a:pPr>
            <a:r>
              <a:rPr lang="en-CA" dirty="0" smtClean="0">
                <a:ea typeface="ＭＳ Ｐゴシック" pitchFamily="34" charset="-128"/>
              </a:rPr>
              <a:t>Mandatory participation</a:t>
            </a:r>
          </a:p>
          <a:p>
            <a:pPr marL="342900" indent="-342900">
              <a:spcAft>
                <a:spcPts val="600"/>
              </a:spcAft>
              <a:buFont typeface="Arial" pitchFamily="34" charset="0"/>
              <a:buChar char="•"/>
            </a:pPr>
            <a:r>
              <a:rPr lang="en-CA" dirty="0" smtClean="0">
                <a:ea typeface="ＭＳ Ｐゴシック" pitchFamily="34" charset="-128"/>
              </a:rPr>
              <a:t>Earlier scheduling of determination of assistance</a:t>
            </a:r>
          </a:p>
          <a:p>
            <a:pPr marL="342900" indent="-342900">
              <a:spcAft>
                <a:spcPts val="600"/>
              </a:spcAft>
              <a:buFont typeface="Arial" pitchFamily="34" charset="0"/>
              <a:buChar char="•"/>
            </a:pPr>
            <a:r>
              <a:rPr lang="en-CA" dirty="0" smtClean="0">
                <a:ea typeface="ＭＳ Ｐゴシック" pitchFamily="34" charset="-128"/>
              </a:rPr>
              <a:t>Centre activity around a single portal and database</a:t>
            </a:r>
          </a:p>
          <a:p>
            <a:pPr marL="342900" indent="-342900">
              <a:spcAft>
                <a:spcPts val="600"/>
              </a:spcAft>
              <a:buFont typeface="Arial" pitchFamily="34" charset="0"/>
              <a:buChar char="•"/>
            </a:pPr>
            <a:r>
              <a:rPr lang="en-CA" dirty="0" smtClean="0">
                <a:ea typeface="ＭＳ Ｐゴシック" pitchFamily="34" charset="-128"/>
              </a:rPr>
              <a:t>Automate applications</a:t>
            </a:r>
          </a:p>
          <a:p>
            <a:pPr marL="342900" indent="-342900">
              <a:spcAft>
                <a:spcPts val="600"/>
              </a:spcAft>
              <a:buFont typeface="Arial" pitchFamily="34" charset="0"/>
              <a:buChar char="•"/>
            </a:pPr>
            <a:r>
              <a:rPr lang="en-CA" dirty="0" smtClean="0">
                <a:ea typeface="ＭＳ Ｐゴシック" pitchFamily="34" charset="-128"/>
              </a:rPr>
              <a:t>Continuous availability for revisits and revision</a:t>
            </a:r>
          </a:p>
          <a:p>
            <a:pPr marL="342900" indent="-342900">
              <a:spcAft>
                <a:spcPts val="600"/>
              </a:spcAft>
              <a:buFont typeface="Arial" pitchFamily="34" charset="0"/>
              <a:buChar char="•"/>
            </a:pPr>
            <a:r>
              <a:rPr lang="en-CA" dirty="0" smtClean="0">
                <a:ea typeface="ＭＳ Ｐゴシック" pitchFamily="34" charset="-128"/>
              </a:rPr>
              <a:t>Feedback to planning</a:t>
            </a:r>
          </a:p>
          <a:p>
            <a:pPr marL="342900" indent="-342900">
              <a:spcAft>
                <a:spcPts val="600"/>
              </a:spcAft>
            </a:pPr>
            <a:endParaRPr lang="en-US" dirty="0"/>
          </a:p>
        </p:txBody>
      </p:sp>
      <p:sp>
        <p:nvSpPr>
          <p:cNvPr id="4" name="Text Placeholder 3"/>
          <p:cNvSpPr>
            <a:spLocks noGrp="1"/>
          </p:cNvSpPr>
          <p:nvPr>
            <p:ph type="body" sz="quarter" idx="14"/>
          </p:nvPr>
        </p:nvSpPr>
        <p:spPr/>
        <p:txBody>
          <a:bodyPr>
            <a:normAutofit lnSpcReduction="10000"/>
          </a:bodyPr>
          <a:lstStyle/>
          <a:p>
            <a:r>
              <a:rPr lang="en-CA" dirty="0" smtClean="0">
                <a:solidFill>
                  <a:schemeClr val="accent4"/>
                </a:solidFill>
              </a:rPr>
              <a:t>Aligning student choices with future economic realities</a:t>
            </a:r>
          </a:p>
          <a:p>
            <a:r>
              <a:rPr lang="en-CA" dirty="0" smtClean="0">
                <a:solidFill>
                  <a:schemeClr val="accent4"/>
                </a:solidFill>
              </a:rPr>
              <a:t>A proposal for a new in-class, evidence-based program</a:t>
            </a:r>
            <a:endParaRPr lang="en-CA" dirty="0"/>
          </a:p>
        </p:txBody>
      </p:sp>
      <p:sp>
        <p:nvSpPr>
          <p:cNvPr id="5"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29</a:t>
            </a:r>
            <a:endParaRPr lang="en-US" dirty="0">
              <a:solidFill>
                <a:schemeClr val="bg1"/>
              </a:solidFill>
            </a:endParaRPr>
          </a:p>
        </p:txBody>
      </p:sp>
    </p:spTree>
    <p:extLst>
      <p:ext uri="{BB962C8B-B14F-4D97-AF65-F5344CB8AC3E}">
        <p14:creationId xmlns:p14="http://schemas.microsoft.com/office/powerpoint/2010/main" val="3148528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type="body" sz="quarter" idx="13"/>
          </p:nvPr>
        </p:nvSpPr>
        <p:spPr>
          <a:xfrm>
            <a:off x="323528" y="1340768"/>
            <a:ext cx="8208912" cy="4907632"/>
          </a:xfrm>
        </p:spPr>
        <p:txBody>
          <a:bodyPr>
            <a:noAutofit/>
          </a:bodyPr>
          <a:lstStyle/>
          <a:p>
            <a:pPr marL="342900" indent="-342900">
              <a:lnSpc>
                <a:spcPct val="120000"/>
              </a:lnSpc>
              <a:buFont typeface="Wingdings" panose="05000000000000000000" pitchFamily="2" charset="2"/>
              <a:buChar char="Ø"/>
            </a:pPr>
            <a:r>
              <a:rPr lang="en-US" sz="1800" dirty="0" smtClean="0">
                <a:ea typeface="MS PGothic"/>
                <a:cs typeface="MS PGothic"/>
              </a:rPr>
              <a:t>Act earlier, before youth leave high school</a:t>
            </a:r>
          </a:p>
          <a:p>
            <a:pPr marL="342900" indent="-342900">
              <a:lnSpc>
                <a:spcPct val="120000"/>
              </a:lnSpc>
              <a:buFont typeface="Wingdings" panose="05000000000000000000" pitchFamily="2" charset="2"/>
              <a:buChar char="Ø"/>
            </a:pPr>
            <a:r>
              <a:rPr lang="en-US" sz="1800" dirty="0" smtClean="0">
                <a:ea typeface="MS PGothic"/>
                <a:cs typeface="MS PGothic"/>
              </a:rPr>
              <a:t>Test interventions that legitimize and support postsecondary transitions:</a:t>
            </a:r>
          </a:p>
          <a:p>
            <a:pPr lvl="1">
              <a:lnSpc>
                <a:spcPct val="120000"/>
              </a:lnSpc>
              <a:buFont typeface="Arial" panose="020B0604020202020204" pitchFamily="34" charset="0"/>
              <a:buChar char="•"/>
            </a:pPr>
            <a:r>
              <a:rPr lang="en-US" dirty="0" smtClean="0">
                <a:ea typeface="MS PGothic"/>
                <a:cs typeface="MS PGothic"/>
              </a:rPr>
              <a:t>Affordability</a:t>
            </a:r>
          </a:p>
          <a:p>
            <a:pPr lvl="1">
              <a:lnSpc>
                <a:spcPct val="120000"/>
              </a:lnSpc>
              <a:buFont typeface="Arial" panose="020B0604020202020204" pitchFamily="34" charset="0"/>
              <a:buChar char="•"/>
            </a:pPr>
            <a:r>
              <a:rPr lang="en-US" dirty="0" smtClean="0">
                <a:ea typeface="MS PGothic"/>
                <a:cs typeface="MS PGothic"/>
              </a:rPr>
              <a:t>Better information and skills to access &amp; process it effectively</a:t>
            </a:r>
          </a:p>
          <a:p>
            <a:pPr lvl="1">
              <a:lnSpc>
                <a:spcPct val="120000"/>
              </a:lnSpc>
              <a:buFont typeface="Arial" panose="020B0604020202020204" pitchFamily="34" charset="0"/>
              <a:buChar char="•"/>
            </a:pPr>
            <a:r>
              <a:rPr lang="en-US" dirty="0" smtClean="0">
                <a:ea typeface="MS PGothic"/>
                <a:cs typeface="MS PGothic"/>
              </a:rPr>
              <a:t>Academic preparation</a:t>
            </a:r>
          </a:p>
          <a:p>
            <a:pPr lvl="1">
              <a:lnSpc>
                <a:spcPct val="120000"/>
              </a:lnSpc>
              <a:buFont typeface="Arial" panose="020B0604020202020204" pitchFamily="34" charset="0"/>
              <a:buChar char="•"/>
            </a:pPr>
            <a:r>
              <a:rPr lang="en-US" dirty="0" smtClean="0">
                <a:ea typeface="MS PGothic"/>
                <a:cs typeface="MS PGothic"/>
              </a:rPr>
              <a:t>Simplify the decision making process: complexity puts people off!</a:t>
            </a:r>
          </a:p>
          <a:p>
            <a:pPr marL="342900" indent="-342900">
              <a:lnSpc>
                <a:spcPct val="120000"/>
              </a:lnSpc>
              <a:buFont typeface="Wingdings" panose="05000000000000000000" pitchFamily="2" charset="2"/>
              <a:buChar char="Ø"/>
            </a:pPr>
            <a:r>
              <a:rPr lang="en-US" sz="1800" dirty="0">
                <a:ea typeface="MS PGothic"/>
                <a:cs typeface="MS PGothic"/>
              </a:rPr>
              <a:t>Make preparing for the future matter</a:t>
            </a:r>
          </a:p>
          <a:p>
            <a:pPr marL="342900" indent="-342900">
              <a:lnSpc>
                <a:spcPct val="120000"/>
              </a:lnSpc>
              <a:buFont typeface="Wingdings" panose="05000000000000000000" pitchFamily="2" charset="2"/>
              <a:buChar char="Ø"/>
            </a:pPr>
            <a:r>
              <a:rPr lang="en-US" sz="1800" dirty="0">
                <a:ea typeface="MS PGothic"/>
                <a:cs typeface="MS PGothic"/>
              </a:rPr>
              <a:t>Make preparing for the future easier to do</a:t>
            </a:r>
          </a:p>
          <a:p>
            <a:pPr marL="342900" indent="-342900">
              <a:lnSpc>
                <a:spcPct val="120000"/>
              </a:lnSpc>
              <a:buFont typeface="Wingdings" panose="05000000000000000000" pitchFamily="2" charset="2"/>
              <a:buChar char="Ø"/>
            </a:pPr>
            <a:r>
              <a:rPr lang="en-US" sz="1800" dirty="0" smtClean="0">
                <a:ea typeface="MS PGothic"/>
                <a:cs typeface="MS PGothic"/>
              </a:rPr>
              <a:t>But how?</a:t>
            </a:r>
          </a:p>
          <a:p>
            <a:pPr lvl="1">
              <a:lnSpc>
                <a:spcPct val="120000"/>
              </a:lnSpc>
              <a:buFont typeface="Arial" panose="020B0604020202020204" pitchFamily="34" charset="0"/>
              <a:buChar char="•"/>
            </a:pPr>
            <a:r>
              <a:rPr lang="en-US" dirty="0" smtClean="0">
                <a:ea typeface="MS PGothic"/>
                <a:cs typeface="MS PGothic"/>
              </a:rPr>
              <a:t>Many new approaches being implemented and evaluated in Canada:</a:t>
            </a:r>
          </a:p>
          <a:p>
            <a:pPr lvl="1">
              <a:lnSpc>
                <a:spcPct val="120000"/>
              </a:lnSpc>
              <a:buFont typeface="Arial" panose="020B0604020202020204" pitchFamily="34" charset="0"/>
              <a:buChar char="•"/>
            </a:pPr>
            <a:r>
              <a:rPr lang="en-US" b="1" dirty="0" smtClean="0">
                <a:ea typeface="MS PGothic"/>
                <a:cs typeface="MS PGothic"/>
              </a:rPr>
              <a:t>Learning Accounts</a:t>
            </a:r>
            <a:r>
              <a:rPr lang="en-US" dirty="0" smtClean="0">
                <a:ea typeface="MS PGothic"/>
                <a:cs typeface="MS PGothic"/>
              </a:rPr>
              <a:t>; Pathways to Education; AVID</a:t>
            </a:r>
            <a:r>
              <a:rPr lang="en-US" b="1" dirty="0" smtClean="0">
                <a:ea typeface="MS PGothic"/>
                <a:cs typeface="MS PGothic"/>
              </a:rPr>
              <a:t>; Explore Your Horizons</a:t>
            </a:r>
            <a:r>
              <a:rPr lang="en-US" dirty="0" smtClean="0">
                <a:ea typeface="MS PGothic"/>
                <a:cs typeface="MS PGothic"/>
              </a:rPr>
              <a:t>; Needs Assessment Simplification; Raising the Grade; </a:t>
            </a:r>
            <a:r>
              <a:rPr lang="en-US" b="1" dirty="0" smtClean="0">
                <a:ea typeface="MS PGothic"/>
                <a:cs typeface="MS PGothic"/>
              </a:rPr>
              <a:t>Life After High School</a:t>
            </a:r>
            <a:r>
              <a:rPr lang="en-US" dirty="0" smtClean="0">
                <a:ea typeface="MS PGothic"/>
                <a:cs typeface="MS PGothic"/>
              </a:rPr>
              <a:t>. </a:t>
            </a:r>
          </a:p>
          <a:p>
            <a:pPr lvl="1">
              <a:lnSpc>
                <a:spcPct val="120000"/>
              </a:lnSpc>
              <a:buFont typeface="Arial" panose="020B0604020202020204" pitchFamily="34" charset="0"/>
              <a:buChar char="•"/>
            </a:pPr>
            <a:r>
              <a:rPr lang="en-US" dirty="0" smtClean="0">
                <a:ea typeface="MS PGothic"/>
                <a:cs typeface="MS PGothic"/>
              </a:rPr>
              <a:t>No direct relationship between effectiveness in changing outcomes and expenditure per student.</a:t>
            </a:r>
            <a:endParaRPr lang="en-US" dirty="0">
              <a:ea typeface="MS PGothic"/>
              <a:cs typeface="MS PGothic"/>
            </a:endParaRPr>
          </a:p>
        </p:txBody>
      </p:sp>
      <p:sp>
        <p:nvSpPr>
          <p:cNvPr id="2" name="Text Placeholder 1"/>
          <p:cNvSpPr>
            <a:spLocks noGrp="1"/>
          </p:cNvSpPr>
          <p:nvPr>
            <p:ph type="body" sz="quarter" idx="14"/>
          </p:nvPr>
        </p:nvSpPr>
        <p:spPr/>
        <p:txBody>
          <a:bodyPr/>
          <a:lstStyle/>
          <a:p>
            <a:r>
              <a:rPr lang="en-US" dirty="0">
                <a:ea typeface="MS PGothic"/>
                <a:cs typeface="MS PGothic"/>
              </a:rPr>
              <a:t>Approaches to </a:t>
            </a:r>
            <a:r>
              <a:rPr lang="en-US" dirty="0" smtClean="0">
                <a:ea typeface="MS PGothic"/>
                <a:cs typeface="MS PGothic"/>
              </a:rPr>
              <a:t>enhance decision-making: </a:t>
            </a:r>
            <a:r>
              <a:rPr lang="en-US" dirty="0">
                <a:ea typeface="MS PGothic"/>
                <a:cs typeface="MS PGothic"/>
              </a:rPr>
              <a:t>act earlier to change students’ education directions</a:t>
            </a:r>
            <a:endParaRPr lang="en-CA" dirty="0"/>
          </a:p>
        </p:txBody>
      </p:sp>
      <p:sp>
        <p:nvSpPr>
          <p:cNvPr id="5"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a:t>6</a:t>
            </a:r>
            <a:endParaRPr lang="en-US" dirty="0">
              <a:solidFill>
                <a:schemeClr val="bg1"/>
              </a:solidFill>
            </a:endParaRPr>
          </a:p>
        </p:txBody>
      </p:sp>
    </p:spTree>
    <p:extLst>
      <p:ext uri="{BB962C8B-B14F-4D97-AF65-F5344CB8AC3E}">
        <p14:creationId xmlns:p14="http://schemas.microsoft.com/office/powerpoint/2010/main" val="179413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11"/>
          </p:nvPr>
        </p:nvSpPr>
        <p:spPr>
          <a:ln/>
        </p:spPr>
        <p:txBody>
          <a:bodyPr/>
          <a:lstStyle>
            <a:lvl1pPr>
              <a:defRPr/>
            </a:lvl1pPr>
          </a:lstStyle>
          <a:p>
            <a:pPr>
              <a:defRPr/>
            </a:pPr>
            <a:r>
              <a:rPr lang="en-US" dirty="0" smtClean="0"/>
              <a:t>2</a:t>
            </a:r>
            <a:endParaRPr lang="en-US" dirty="0"/>
          </a:p>
        </p:txBody>
      </p:sp>
      <p:sp>
        <p:nvSpPr>
          <p:cNvPr id="7171" name="Content Placeholder 2"/>
          <p:cNvSpPr>
            <a:spLocks noGrp="1"/>
          </p:cNvSpPr>
          <p:nvPr>
            <p:ph type="body" sz="quarter" idx="13"/>
          </p:nvPr>
        </p:nvSpPr>
        <p:spPr/>
        <p:txBody>
          <a:bodyPr/>
          <a:lstStyle/>
          <a:p>
            <a:pPr>
              <a:buNone/>
            </a:pPr>
            <a:r>
              <a:rPr lang="en-US" dirty="0" smtClean="0">
                <a:ea typeface="MS PGothic"/>
                <a:cs typeface="MS PGothic"/>
              </a:rPr>
              <a:t>Grades 9-12</a:t>
            </a:r>
          </a:p>
          <a:p>
            <a:pPr marL="342900" indent="-342900">
              <a:buFont typeface="Wingdings" panose="05000000000000000000" pitchFamily="2" charset="2"/>
              <a:buChar char="Ø"/>
            </a:pPr>
            <a:r>
              <a:rPr lang="en-US" dirty="0" smtClean="0">
                <a:solidFill>
                  <a:srgbClr val="005F9F"/>
                </a:solidFill>
                <a:ea typeface="MS PGothic"/>
                <a:cs typeface="MS PGothic"/>
              </a:rPr>
              <a:t>Future to Discover:</a:t>
            </a:r>
          </a:p>
          <a:p>
            <a:pPr lvl="1">
              <a:buFont typeface="Arial" panose="020B0604020202020204" pitchFamily="34" charset="0"/>
              <a:buChar char="•"/>
            </a:pPr>
            <a:r>
              <a:rPr lang="en-US" b="1" dirty="0" smtClean="0">
                <a:solidFill>
                  <a:srgbClr val="005F9F"/>
                </a:solidFill>
                <a:ea typeface="MS PGothic"/>
                <a:cs typeface="MS PGothic"/>
              </a:rPr>
              <a:t>Explore Your Horizons</a:t>
            </a:r>
            <a:r>
              <a:rPr lang="en-US" dirty="0" smtClean="0">
                <a:solidFill>
                  <a:srgbClr val="005F9F"/>
                </a:solidFill>
                <a:ea typeface="MS PGothic"/>
                <a:cs typeface="MS PGothic"/>
              </a:rPr>
              <a:t>                                                                           </a:t>
            </a:r>
            <a:r>
              <a:rPr lang="en-US" dirty="0" err="1" smtClean="0">
                <a:solidFill>
                  <a:srgbClr val="005F9F"/>
                </a:solidFill>
                <a:ea typeface="MS PGothic"/>
                <a:cs typeface="MS PGothic"/>
              </a:rPr>
              <a:t>eMentoring</a:t>
            </a:r>
            <a:endParaRPr lang="en-US" dirty="0" smtClean="0">
              <a:solidFill>
                <a:srgbClr val="005F9F"/>
              </a:solidFill>
              <a:ea typeface="MS PGothic"/>
              <a:cs typeface="MS PGothic"/>
            </a:endParaRPr>
          </a:p>
          <a:p>
            <a:pPr lvl="1">
              <a:buFont typeface="Arial" panose="020B0604020202020204" pitchFamily="34" charset="0"/>
              <a:buChar char="•"/>
            </a:pPr>
            <a:r>
              <a:rPr lang="en-US" b="1" dirty="0" smtClean="0">
                <a:solidFill>
                  <a:srgbClr val="005F9F"/>
                </a:solidFill>
                <a:ea typeface="MS PGothic"/>
                <a:cs typeface="MS PGothic"/>
              </a:rPr>
              <a:t>Learning Accounts</a:t>
            </a:r>
            <a:r>
              <a:rPr lang="en-US" dirty="0" smtClean="0">
                <a:solidFill>
                  <a:srgbClr val="005F9F"/>
                </a:solidFill>
                <a:ea typeface="MS PGothic"/>
                <a:cs typeface="MS PGothic"/>
              </a:rPr>
              <a:t>                                                                </a:t>
            </a:r>
          </a:p>
          <a:p>
            <a:pPr marL="342900" indent="-342900">
              <a:buFont typeface="Wingdings" panose="05000000000000000000" pitchFamily="2" charset="2"/>
              <a:buChar char="Ø"/>
            </a:pPr>
            <a:r>
              <a:rPr lang="en-US" dirty="0" smtClean="0">
                <a:solidFill>
                  <a:srgbClr val="005F9F"/>
                </a:solidFill>
                <a:ea typeface="MS PGothic"/>
                <a:cs typeface="MS PGothic"/>
              </a:rPr>
              <a:t>Raising the Grade</a:t>
            </a:r>
          </a:p>
          <a:p>
            <a:pPr>
              <a:buNone/>
            </a:pPr>
            <a:endParaRPr lang="en-US" dirty="0" smtClean="0">
              <a:ea typeface="MS PGothic"/>
              <a:cs typeface="MS PGothic"/>
            </a:endParaRPr>
          </a:p>
          <a:p>
            <a:pPr>
              <a:buNone/>
            </a:pPr>
            <a:r>
              <a:rPr lang="en-US" dirty="0" smtClean="0">
                <a:ea typeface="MS PGothic"/>
                <a:cs typeface="MS PGothic"/>
              </a:rPr>
              <a:t>Grade 12</a:t>
            </a:r>
          </a:p>
          <a:p>
            <a:pPr marL="342900" indent="-342900">
              <a:buFont typeface="Wingdings" panose="05000000000000000000" pitchFamily="2" charset="2"/>
              <a:buChar char="Ø"/>
            </a:pPr>
            <a:r>
              <a:rPr lang="en-US" b="1" dirty="0" smtClean="0">
                <a:solidFill>
                  <a:srgbClr val="005F9F"/>
                </a:solidFill>
                <a:ea typeface="MS PGothic"/>
                <a:cs typeface="MS PGothic"/>
              </a:rPr>
              <a:t>Life After </a:t>
            </a:r>
            <a:br>
              <a:rPr lang="en-US" b="1" dirty="0" smtClean="0">
                <a:solidFill>
                  <a:srgbClr val="005F9F"/>
                </a:solidFill>
                <a:ea typeface="MS PGothic"/>
                <a:cs typeface="MS PGothic"/>
              </a:rPr>
            </a:br>
            <a:r>
              <a:rPr lang="en-US" b="1" dirty="0" smtClean="0">
                <a:solidFill>
                  <a:srgbClr val="005F9F"/>
                </a:solidFill>
                <a:ea typeface="MS PGothic"/>
                <a:cs typeface="MS PGothic"/>
              </a:rPr>
              <a:t>High School</a:t>
            </a:r>
          </a:p>
          <a:p>
            <a:pPr>
              <a:buNone/>
            </a:pPr>
            <a:r>
              <a:rPr lang="en-US" dirty="0" smtClean="0">
                <a:ea typeface="MS PGothic"/>
                <a:cs typeface="MS PGothic"/>
              </a:rPr>
              <a:t>    </a:t>
            </a:r>
          </a:p>
          <a:p>
            <a:pPr>
              <a:buNone/>
            </a:pPr>
            <a:r>
              <a:rPr lang="en-US" dirty="0" smtClean="0">
                <a:ea typeface="MS PGothic"/>
                <a:cs typeface="MS PGothic"/>
              </a:rPr>
              <a:t>Grades 9-12</a:t>
            </a:r>
          </a:p>
          <a:p>
            <a:pPr marL="342900" indent="-342900">
              <a:buFont typeface="Wingdings" panose="05000000000000000000" pitchFamily="2" charset="2"/>
              <a:buChar char="Ø"/>
            </a:pPr>
            <a:r>
              <a:rPr lang="en-US" dirty="0" smtClean="0">
                <a:solidFill>
                  <a:srgbClr val="005F9F"/>
                </a:solidFill>
                <a:ea typeface="MS PGothic"/>
                <a:cs typeface="MS PGothic"/>
              </a:rPr>
              <a:t>AVID</a:t>
            </a:r>
          </a:p>
        </p:txBody>
      </p:sp>
      <p:sp>
        <p:nvSpPr>
          <p:cNvPr id="3" name="Text Placeholder 2"/>
          <p:cNvSpPr>
            <a:spLocks noGrp="1"/>
          </p:cNvSpPr>
          <p:nvPr>
            <p:ph type="body" sz="quarter" idx="14"/>
          </p:nvPr>
        </p:nvSpPr>
        <p:spPr/>
        <p:txBody>
          <a:bodyPr/>
          <a:lstStyle/>
          <a:p>
            <a:r>
              <a:rPr lang="en-US" dirty="0">
                <a:ea typeface="MS PGothic"/>
                <a:cs typeface="MS PGothic"/>
              </a:rPr>
              <a:t>Different intervention pathways to increase access to PSE being </a:t>
            </a:r>
            <a:r>
              <a:rPr lang="en-US" dirty="0" smtClean="0">
                <a:ea typeface="MS PGothic"/>
                <a:cs typeface="MS PGothic"/>
              </a:rPr>
              <a:t>investigated </a:t>
            </a:r>
            <a:r>
              <a:rPr lang="en-US" dirty="0">
                <a:ea typeface="MS PGothic"/>
                <a:cs typeface="MS PGothic"/>
              </a:rPr>
              <a:t>by SRDC</a:t>
            </a:r>
            <a:endParaRPr lang="en-CA" dirty="0"/>
          </a:p>
        </p:txBody>
      </p:sp>
      <p:graphicFrame>
        <p:nvGraphicFramePr>
          <p:cNvPr id="4" name="Diagram 3"/>
          <p:cNvGraphicFramePr/>
          <p:nvPr/>
        </p:nvGraphicFramePr>
        <p:xfrm>
          <a:off x="2555776" y="1484784"/>
          <a:ext cx="62646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bwMode="auto">
          <a:xfrm>
            <a:off x="3275856" y="2420888"/>
            <a:ext cx="2664296" cy="20882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2915816" y="2708920"/>
            <a:ext cx="1512168" cy="7200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2699792" y="3068960"/>
            <a:ext cx="2952328" cy="12961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2195736" y="4221088"/>
            <a:ext cx="3168352"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7" name="Diagram 36"/>
          <p:cNvGraphicFramePr/>
          <p:nvPr>
            <p:extLst>
              <p:ext uri="{D42A27DB-BD31-4B8C-83A1-F6EECF244321}">
                <p14:modId xmlns:p14="http://schemas.microsoft.com/office/powerpoint/2010/main" val="2714356585"/>
              </p:ext>
            </p:extLst>
          </p:nvPr>
        </p:nvGraphicFramePr>
        <p:xfrm>
          <a:off x="4067944" y="5085184"/>
          <a:ext cx="3156520" cy="1693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39" name="Straight Arrow Connector 38"/>
          <p:cNvCxnSpPr/>
          <p:nvPr/>
        </p:nvCxnSpPr>
        <p:spPr bwMode="auto">
          <a:xfrm>
            <a:off x="1619672" y="5517232"/>
            <a:ext cx="4392488" cy="1440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a:off x="7452320" y="2564904"/>
            <a:ext cx="288032" cy="12961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118397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3789040"/>
            <a:ext cx="8915400" cy="859160"/>
          </a:xfrm>
        </p:spPr>
        <p:txBody>
          <a:bodyPr>
            <a:normAutofit fontScale="90000"/>
          </a:bodyPr>
          <a:lstStyle/>
          <a:p>
            <a:r>
              <a:rPr lang="en-US" dirty="0" smtClean="0"/>
              <a:t>Life After High School</a:t>
            </a:r>
            <a:r>
              <a:rPr lang="en-CA" dirty="0" smtClean="0"/>
              <a:t>:</a:t>
            </a:r>
            <a:r>
              <a:rPr lang="en-US" dirty="0" smtClean="0"/>
              <a:t/>
            </a:r>
            <a:br>
              <a:rPr lang="en-US" dirty="0" smtClean="0"/>
            </a:br>
            <a:r>
              <a:rPr lang="en-US" dirty="0" smtClean="0"/>
              <a:t>AN INNOVATIVE APPROACH informed by THE “NUDGE” LITERATURE IN behavioural economics </a:t>
            </a:r>
            <a:endParaRPr lang="en-CA" dirty="0"/>
          </a:p>
        </p:txBody>
      </p:sp>
      <p:sp>
        <p:nvSpPr>
          <p:cNvPr id="3" name="Slide Number Placeholder 2"/>
          <p:cNvSpPr>
            <a:spLocks noGrp="1"/>
          </p:cNvSpPr>
          <p:nvPr>
            <p:ph type="sldNum" sz="quarter" idx="12"/>
          </p:nvPr>
        </p:nvSpPr>
        <p:spPr/>
        <p:txBody>
          <a:bodyPr/>
          <a:lstStyle/>
          <a:p>
            <a:pPr algn="r"/>
            <a:fld id="{256D3EEF-DE4E-429D-8EC4-DDC531AFF587}" type="slidenum">
              <a:rPr lang="en-US" sz="1000" smtClean="0"/>
              <a:pPr algn="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type="body" sz="quarter" idx="13"/>
          </p:nvPr>
        </p:nvSpPr>
        <p:spPr>
          <a:xfrm>
            <a:off x="323528" y="1340768"/>
            <a:ext cx="7920880" cy="5328592"/>
          </a:xfrm>
        </p:spPr>
        <p:txBody>
          <a:bodyPr>
            <a:normAutofit/>
          </a:bodyPr>
          <a:lstStyle/>
          <a:p>
            <a:pPr marL="342900" indent="-342900">
              <a:buFont typeface="Wingdings" panose="05000000000000000000" pitchFamily="2" charset="2"/>
              <a:buChar char="Ø"/>
            </a:pPr>
            <a:r>
              <a:rPr lang="en-US" sz="2400" dirty="0"/>
              <a:t>Making application to college or university a default Grade 12 activity may:</a:t>
            </a:r>
          </a:p>
          <a:p>
            <a:pPr lvl="1">
              <a:buFont typeface="Arial" panose="020B0604020202020204" pitchFamily="34" charset="0"/>
              <a:buChar char="•"/>
            </a:pPr>
            <a:r>
              <a:rPr lang="en-US" sz="2400" dirty="0"/>
              <a:t>overcome inertia (</a:t>
            </a:r>
            <a:r>
              <a:rPr lang="en-US" sz="2400" i="1" dirty="0"/>
              <a:t>status quo bias</a:t>
            </a:r>
            <a:r>
              <a:rPr lang="en-US" sz="2400" dirty="0"/>
              <a:t>) </a:t>
            </a:r>
            <a:r>
              <a:rPr lang="en-US" sz="2400" dirty="0" smtClean="0"/>
              <a:t>and </a:t>
            </a:r>
            <a:r>
              <a:rPr lang="en-US" sz="2400" i="1" dirty="0" smtClean="0"/>
              <a:t>complexity bias </a:t>
            </a:r>
            <a:r>
              <a:rPr lang="en-US" sz="2400" dirty="0" smtClean="0"/>
              <a:t>that </a:t>
            </a:r>
            <a:r>
              <a:rPr lang="en-US" sz="2400" dirty="0"/>
              <a:t>holds some students back in making decisions about their future</a:t>
            </a:r>
          </a:p>
          <a:p>
            <a:pPr lvl="1">
              <a:buFont typeface="Arial" panose="020B0604020202020204" pitchFamily="34" charset="0"/>
              <a:buChar char="•"/>
            </a:pPr>
            <a:r>
              <a:rPr lang="en-US" sz="2400" dirty="0"/>
              <a:t>increase the salience of postsecondary education as a destination all students can aspire to (</a:t>
            </a:r>
            <a:r>
              <a:rPr lang="en-US" sz="2400" i="1" dirty="0"/>
              <a:t>bandwagon effect</a:t>
            </a:r>
            <a:r>
              <a:rPr lang="en-US" sz="2400" dirty="0"/>
              <a:t>)</a:t>
            </a:r>
          </a:p>
          <a:p>
            <a:pPr lvl="1">
              <a:buFont typeface="Arial" panose="020B0604020202020204" pitchFamily="34" charset="0"/>
              <a:buChar char="•"/>
            </a:pPr>
            <a:r>
              <a:rPr lang="en-US" sz="2400" dirty="0"/>
              <a:t>accelerate students’ options to take up postsecondary and leave their options open: on the way out of high school, in trying to decide what to do next, decision to go to PSE only involves deciding to show </a:t>
            </a:r>
            <a:r>
              <a:rPr lang="en-US" sz="2400" dirty="0" smtClean="0"/>
              <a:t>up (</a:t>
            </a:r>
            <a:r>
              <a:rPr lang="en-US" sz="2400" i="1" dirty="0" smtClean="0"/>
              <a:t>availability heuristic</a:t>
            </a:r>
            <a:r>
              <a:rPr lang="en-US" sz="2400" dirty="0" smtClean="0"/>
              <a:t>)</a:t>
            </a:r>
            <a:endParaRPr lang="en-CA" dirty="0" smtClean="0">
              <a:ea typeface="ＭＳ Ｐゴシック" pitchFamily="34" charset="-128"/>
            </a:endParaRPr>
          </a:p>
        </p:txBody>
      </p:sp>
      <p:sp>
        <p:nvSpPr>
          <p:cNvPr id="3" name="Text Placeholder 2"/>
          <p:cNvSpPr>
            <a:spLocks noGrp="1"/>
          </p:cNvSpPr>
          <p:nvPr>
            <p:ph type="body" sz="quarter" idx="14"/>
          </p:nvPr>
        </p:nvSpPr>
        <p:spPr/>
        <p:txBody>
          <a:bodyPr>
            <a:normAutofit fontScale="92500"/>
          </a:bodyPr>
          <a:lstStyle/>
          <a:p>
            <a:r>
              <a:rPr lang="en-US" dirty="0"/>
              <a:t>Simplify approach </a:t>
            </a:r>
            <a:r>
              <a:rPr lang="en-US" dirty="0" smtClean="0"/>
              <a:t>by removing barriers for </a:t>
            </a:r>
            <a:r>
              <a:rPr lang="en-US" dirty="0"/>
              <a:t>all students to complete both postsecondary </a:t>
            </a:r>
            <a:r>
              <a:rPr lang="en-US" u="sng" dirty="0"/>
              <a:t>and</a:t>
            </a:r>
            <a:r>
              <a:rPr lang="en-US" dirty="0"/>
              <a:t> aid applications during the Grade 12 year</a:t>
            </a:r>
            <a:endParaRPr lang="en-CA" dirty="0"/>
          </a:p>
        </p:txBody>
      </p:sp>
      <p:sp>
        <p:nvSpPr>
          <p:cNvPr id="6"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9</a:t>
            </a:r>
            <a:endParaRPr lang="en-US" dirty="0">
              <a:solidFill>
                <a:schemeClr val="bg1"/>
              </a:solidFill>
            </a:endParaRPr>
          </a:p>
        </p:txBody>
      </p:sp>
    </p:spTree>
    <p:extLst>
      <p:ext uri="{BB962C8B-B14F-4D97-AF65-F5344CB8AC3E}">
        <p14:creationId xmlns:p14="http://schemas.microsoft.com/office/powerpoint/2010/main" val="2437123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030926"/>
            <a:ext cx="3737993" cy="2774338"/>
          </a:xfrm>
          <a:prstGeom prst="rect">
            <a:avLst/>
          </a:prstGeom>
        </p:spPr>
      </p:pic>
      <p:sp>
        <p:nvSpPr>
          <p:cNvPr id="23555" name="Content Placeholder 2"/>
          <p:cNvSpPr>
            <a:spLocks noGrp="1"/>
          </p:cNvSpPr>
          <p:nvPr>
            <p:ph type="body" sz="quarter" idx="13"/>
          </p:nvPr>
        </p:nvSpPr>
        <p:spPr/>
        <p:txBody>
          <a:bodyPr>
            <a:normAutofit/>
          </a:bodyPr>
          <a:lstStyle/>
          <a:p>
            <a:pPr marL="342900" indent="-342900" eaLnBrk="1" hangingPunct="1">
              <a:spcAft>
                <a:spcPts val="600"/>
              </a:spcAft>
              <a:buFont typeface="Wingdings" panose="05000000000000000000" pitchFamily="2" charset="2"/>
              <a:buChar char="Ø"/>
            </a:pPr>
            <a:r>
              <a:rPr lang="en-US" dirty="0" smtClean="0">
                <a:ea typeface="ＭＳ Ｐゴシック" pitchFamily="34" charset="-128"/>
                <a:cs typeface="Arial" pitchFamily="34" charset="0"/>
              </a:rPr>
              <a:t>Facilitated workshops conducted in classroom during Grade 12 using online tools and video to make preparing for PSE matter and easier to do</a:t>
            </a:r>
          </a:p>
          <a:p>
            <a:pPr marL="342900" indent="-342900">
              <a:spcAft>
                <a:spcPts val="600"/>
              </a:spcAft>
              <a:buFont typeface="Wingdings" panose="05000000000000000000" pitchFamily="2" charset="2"/>
              <a:buChar char="Ø"/>
            </a:pPr>
            <a:r>
              <a:rPr lang="en-US" dirty="0" smtClean="0">
                <a:ea typeface="ＭＳ Ｐゴシック" pitchFamily="34" charset="-128"/>
                <a:cs typeface="Arial" pitchFamily="34" charset="0"/>
              </a:rPr>
              <a:t>Schools with low transition rates: half the high schools (50 in BC; 86 in Ontario) are randomly assigned to act as ‘controls’ in the experiment</a:t>
            </a:r>
          </a:p>
        </p:txBody>
      </p:sp>
      <p:sp>
        <p:nvSpPr>
          <p:cNvPr id="2" name="Text Placeholder 1"/>
          <p:cNvSpPr>
            <a:spLocks noGrp="1"/>
          </p:cNvSpPr>
          <p:nvPr>
            <p:ph type="body" sz="quarter" idx="14"/>
          </p:nvPr>
        </p:nvSpPr>
        <p:spPr/>
        <p:txBody>
          <a:bodyPr>
            <a:normAutofit lnSpcReduction="10000"/>
          </a:bodyPr>
          <a:lstStyle/>
          <a:p>
            <a:endParaRPr lang="en-US" dirty="0" smtClean="0">
              <a:ea typeface="ＭＳ Ｐゴシック" pitchFamily="34" charset="-128"/>
            </a:endParaRPr>
          </a:p>
          <a:p>
            <a:r>
              <a:rPr lang="en-US" dirty="0" smtClean="0">
                <a:ea typeface="ＭＳ Ｐゴシック" pitchFamily="34" charset="-128"/>
              </a:rPr>
              <a:t>From </a:t>
            </a:r>
            <a:r>
              <a:rPr lang="en-US" dirty="0">
                <a:ea typeface="ＭＳ Ｐゴシック" pitchFamily="34" charset="-128"/>
              </a:rPr>
              <a:t>theory to </a:t>
            </a:r>
            <a:r>
              <a:rPr lang="en-US" dirty="0" smtClean="0">
                <a:ea typeface="ＭＳ Ｐゴシック" pitchFamily="34" charset="-128"/>
              </a:rPr>
              <a:t>application 2010-2014</a:t>
            </a:r>
            <a:endParaRPr lang="en-CA" dirty="0"/>
          </a:p>
        </p:txBody>
      </p:sp>
      <p:sp>
        <p:nvSpPr>
          <p:cNvPr id="8"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12</a:t>
            </a:r>
            <a:endParaRPr lang="en-US"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5" y="3029247"/>
            <a:ext cx="4464496" cy="3070578"/>
          </a:xfrm>
          <a:prstGeom prst="rect">
            <a:avLst/>
          </a:prstGeom>
        </p:spPr>
      </p:pic>
    </p:spTree>
    <p:extLst>
      <p:ext uri="{BB962C8B-B14F-4D97-AF65-F5344CB8AC3E}">
        <p14:creationId xmlns:p14="http://schemas.microsoft.com/office/powerpoint/2010/main" val="16031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3"/>
          </p:nvPr>
        </p:nvSpPr>
        <p:spPr>
          <a:xfrm>
            <a:off x="323529" y="1340768"/>
            <a:ext cx="3998957" cy="5252938"/>
          </a:xfrm>
        </p:spPr>
        <p:txBody>
          <a:bodyPr>
            <a:normAutofit/>
          </a:bodyPr>
          <a:lstStyle/>
          <a:p>
            <a:pPr marL="342900" indent="-342900">
              <a:buFont typeface="Wingdings" panose="05000000000000000000" pitchFamily="2" charset="2"/>
              <a:buChar char="Ø"/>
              <a:defRPr/>
            </a:pPr>
            <a:r>
              <a:rPr lang="en-US" b="1" dirty="0" smtClean="0"/>
              <a:t>Workshop 1:	</a:t>
            </a:r>
            <a:r>
              <a:rPr lang="en-US" dirty="0" smtClean="0"/>
              <a:t>Late Oct to mid-Nov 	</a:t>
            </a:r>
          </a:p>
          <a:p>
            <a:pPr marL="914400" indent="-228600">
              <a:buFont typeface="Wingdings" pitchFamily="2" charset="2"/>
              <a:buChar char="ü"/>
              <a:defRPr/>
            </a:pPr>
            <a:r>
              <a:rPr lang="en-US" sz="1800" dirty="0" smtClean="0"/>
              <a:t>Introduces LAHS, creates LAHS student accounts</a:t>
            </a:r>
          </a:p>
          <a:p>
            <a:pPr marL="914400" indent="-228600">
              <a:buFont typeface="Wingdings" pitchFamily="2" charset="2"/>
              <a:buChar char="ü"/>
              <a:defRPr/>
            </a:pPr>
            <a:r>
              <a:rPr lang="en-US" sz="1800" dirty="0" smtClean="0"/>
              <a:t>Students browse PSE programs and calculate financial aid eligibility; map out a budget</a:t>
            </a:r>
            <a:endParaRPr lang="en-US" dirty="0" smtClean="0"/>
          </a:p>
          <a:p>
            <a:pPr marL="342900" indent="-342900">
              <a:buFont typeface="Wingdings" panose="05000000000000000000" pitchFamily="2" charset="2"/>
              <a:buChar char="Ø"/>
              <a:defRPr/>
            </a:pPr>
            <a:r>
              <a:rPr lang="en-US" b="1" dirty="0" smtClean="0"/>
              <a:t>Workshop 2:</a:t>
            </a:r>
            <a:r>
              <a:rPr lang="en-US" dirty="0" smtClean="0"/>
              <a:t>	Mid-Nov to mid-Dec	</a:t>
            </a:r>
          </a:p>
          <a:p>
            <a:pPr marL="914400" indent="-228600">
              <a:buFont typeface="Wingdings" pitchFamily="2" charset="2"/>
              <a:buChar char="ü"/>
              <a:defRPr/>
            </a:pPr>
            <a:r>
              <a:rPr lang="en-US" sz="1800" dirty="0" smtClean="0"/>
              <a:t>Prepare and submit real program applications</a:t>
            </a:r>
          </a:p>
          <a:p>
            <a:pPr marL="914400" indent="-228600">
              <a:buFont typeface="Wingdings" pitchFamily="2" charset="2"/>
              <a:buChar char="ü"/>
              <a:defRPr/>
            </a:pPr>
            <a:r>
              <a:rPr lang="en-US" sz="1800" dirty="0" smtClean="0"/>
              <a:t>Application fees [up to $150] paid</a:t>
            </a:r>
            <a:endParaRPr lang="en-US" dirty="0" smtClean="0"/>
          </a:p>
          <a:p>
            <a:pPr marL="342900" indent="-342900">
              <a:buFont typeface="Wingdings" panose="05000000000000000000" pitchFamily="2" charset="2"/>
              <a:buChar char="Ø"/>
              <a:defRPr/>
            </a:pPr>
            <a:r>
              <a:rPr lang="en-US" b="1" dirty="0" smtClean="0"/>
              <a:t>Workshop 3:</a:t>
            </a:r>
            <a:r>
              <a:rPr lang="en-US" dirty="0" smtClean="0"/>
              <a:t>	April to May</a:t>
            </a:r>
          </a:p>
          <a:p>
            <a:pPr marL="914400" indent="-228600">
              <a:buFont typeface="Wingdings" pitchFamily="2" charset="2"/>
              <a:buChar char="ü"/>
              <a:defRPr/>
            </a:pPr>
            <a:r>
              <a:rPr lang="en-US" sz="1800" dirty="0" smtClean="0"/>
              <a:t>Prepare student aid applications</a:t>
            </a:r>
          </a:p>
          <a:p>
            <a:pPr>
              <a:defRPr/>
            </a:pPr>
            <a:endParaRPr lang="en-US" dirty="0"/>
          </a:p>
        </p:txBody>
      </p:sp>
      <p:sp>
        <p:nvSpPr>
          <p:cNvPr id="2" name="Text Placeholder 1"/>
          <p:cNvSpPr>
            <a:spLocks noGrp="1"/>
          </p:cNvSpPr>
          <p:nvPr>
            <p:ph type="body" sz="quarter" idx="14"/>
          </p:nvPr>
        </p:nvSpPr>
        <p:spPr/>
        <p:txBody>
          <a:bodyPr>
            <a:normAutofit lnSpcReduction="10000"/>
          </a:bodyPr>
          <a:lstStyle/>
          <a:p>
            <a:endParaRPr lang="en-US" dirty="0" smtClean="0">
              <a:ea typeface="ＭＳ Ｐゴシック" pitchFamily="34" charset="-128"/>
            </a:endParaRPr>
          </a:p>
          <a:p>
            <a:r>
              <a:rPr lang="en-US" dirty="0" smtClean="0">
                <a:ea typeface="ＭＳ Ｐゴシック" pitchFamily="34" charset="-128"/>
              </a:rPr>
              <a:t>Three </a:t>
            </a:r>
            <a:r>
              <a:rPr lang="en-US" dirty="0">
                <a:ea typeface="ＭＳ Ｐゴシック" pitchFamily="34" charset="-128"/>
              </a:rPr>
              <a:t>workshops during class time, in front of a computer</a:t>
            </a:r>
            <a:endParaRPr lang="en-CA" dirty="0"/>
          </a:p>
        </p:txBody>
      </p:sp>
      <p:sp>
        <p:nvSpPr>
          <p:cNvPr id="5" name="Rectangle 7"/>
          <p:cNvSpPr>
            <a:spLocks noGrp="1" noChangeArrowheads="1"/>
          </p:cNvSpPr>
          <p:nvPr>
            <p:ph type="sldNum" sz="quarter" idx="11"/>
          </p:nvPr>
        </p:nvSpPr>
        <p:spPr>
          <a:xfrm>
            <a:off x="8045896" y="6473952"/>
            <a:ext cx="990600" cy="304800"/>
          </a:xfrm>
          <a:ln/>
        </p:spPr>
        <p:txBody>
          <a:bodyPr/>
          <a:lstStyle>
            <a:lvl1pPr>
              <a:defRPr/>
            </a:lvl1pPr>
          </a:lstStyle>
          <a:p>
            <a:pPr algn="r">
              <a:defRPr/>
            </a:pPr>
            <a:r>
              <a:rPr lang="en-US" dirty="0" smtClean="0"/>
              <a:t>13</a:t>
            </a:r>
            <a:endParaRPr lang="en-US" dirty="0">
              <a:solidFill>
                <a:schemeClr val="bg1"/>
              </a:solidFill>
            </a:endParaRPr>
          </a:p>
        </p:txBody>
      </p:sp>
      <p:pic>
        <p:nvPicPr>
          <p:cNvPr id="7" name="Picture 6" descr="IMG_7169.jpeg"/>
          <p:cNvPicPr>
            <a:picLocks noChangeAspect="1"/>
          </p:cNvPicPr>
          <p:nvPr/>
        </p:nvPicPr>
        <p:blipFill>
          <a:blip r:embed="rId2" cstate="print"/>
          <a:stretch>
            <a:fillRect/>
          </a:stretch>
        </p:blipFill>
        <p:spPr>
          <a:xfrm>
            <a:off x="4322486" y="1340768"/>
            <a:ext cx="3777906" cy="2376264"/>
          </a:xfrm>
          <a:prstGeom prst="rect">
            <a:avLst/>
          </a:prstGeom>
        </p:spPr>
      </p:pic>
      <p:pic>
        <p:nvPicPr>
          <p:cNvPr id="8" name="Picture 7" descr="IMG_2420.jpeg"/>
          <p:cNvPicPr>
            <a:picLocks noChangeAspect="1"/>
          </p:cNvPicPr>
          <p:nvPr/>
        </p:nvPicPr>
        <p:blipFill>
          <a:blip r:embed="rId3" cstate="print"/>
          <a:stretch>
            <a:fillRect/>
          </a:stretch>
        </p:blipFill>
        <p:spPr>
          <a:xfrm>
            <a:off x="4322486" y="3717032"/>
            <a:ext cx="3777906" cy="2678497"/>
          </a:xfrm>
          <a:prstGeom prst="rect">
            <a:avLst/>
          </a:prstGeom>
        </p:spPr>
      </p:pic>
    </p:spTree>
    <p:extLst>
      <p:ext uri="{BB962C8B-B14F-4D97-AF65-F5344CB8AC3E}">
        <p14:creationId xmlns:p14="http://schemas.microsoft.com/office/powerpoint/2010/main" val="3952782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itchbook">
  <a:themeElements>
    <a:clrScheme name="Custom 1">
      <a:dk1>
        <a:sysClr val="windowText" lastClr="000000"/>
      </a:dk1>
      <a:lt1>
        <a:sysClr val="window" lastClr="FFFFFF"/>
      </a:lt1>
      <a:dk2>
        <a:srgbClr val="464646"/>
      </a:dk2>
      <a:lt2>
        <a:srgbClr val="536F71"/>
      </a:lt2>
      <a:accent1>
        <a:srgbClr val="2DA2BF"/>
      </a:accent1>
      <a:accent2>
        <a:srgbClr val="71362D"/>
      </a:accent2>
      <a:accent3>
        <a:srgbClr val="E3A193"/>
      </a:accent3>
      <a:accent4>
        <a:srgbClr val="005F9F"/>
      </a:accent4>
      <a:accent5>
        <a:srgbClr val="423B54"/>
      </a:accent5>
      <a:accent6>
        <a:srgbClr val="000000"/>
      </a:accent6>
      <a:hlink>
        <a:srgbClr val="BF964D"/>
      </a:hlink>
      <a:folHlink>
        <a:srgbClr val="7A9F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1766</Words>
  <Application>Microsoft Office PowerPoint</Application>
  <PresentationFormat>On-screen Show (4:3)</PresentationFormat>
  <Paragraphs>242</Paragraphs>
  <Slides>30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PGothic</vt:lpstr>
      <vt:lpstr>MS PGothic</vt:lpstr>
      <vt:lpstr>Arial</vt:lpstr>
      <vt:lpstr>Calibri</vt:lpstr>
      <vt:lpstr>Cambria</vt:lpstr>
      <vt:lpstr>Times New Roman</vt:lpstr>
      <vt:lpstr>Wingdings</vt:lpstr>
      <vt:lpstr>1_Pitchbook</vt:lpstr>
      <vt:lpstr>Preparing for Life After High School: What Works? RIGOROUS EXPERIMENTATION WITH APPROACHES TO IMPROVE POSTSECONDARY OUTCOMES</vt:lpstr>
      <vt:lpstr>PowerPoint Presentation</vt:lpstr>
      <vt:lpstr>PowerPoint Presentation</vt:lpstr>
      <vt:lpstr>PowerPoint Presentation</vt:lpstr>
      <vt:lpstr>PowerPoint Presentation</vt:lpstr>
      <vt:lpstr>Life After High School: AN INNOVATIVE APPROACH informed by THE “NUDGE” LITERATURE IN behavioural economics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TO DISCOVER: TESTING TWO ALTERNATIVE EARLY APPROACHES TO INCREASE PARTICIPATION IN POSTSECONDARY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2014-05-13T01:15:44Z</dcterms:created>
  <dcterms:modified xsi:type="dcterms:W3CDTF">2015-05-08T20:29:07Z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