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27"/>
  </p:handoutMasterIdLst>
  <p:sldIdLst>
    <p:sldId id="256" r:id="rId2"/>
    <p:sldId id="261" r:id="rId3"/>
    <p:sldId id="277" r:id="rId4"/>
    <p:sldId id="276" r:id="rId5"/>
    <p:sldId id="257" r:id="rId6"/>
    <p:sldId id="258" r:id="rId7"/>
    <p:sldId id="279" r:id="rId8"/>
    <p:sldId id="260" r:id="rId9"/>
    <p:sldId id="262" r:id="rId10"/>
    <p:sldId id="275" r:id="rId11"/>
    <p:sldId id="264" r:id="rId12"/>
    <p:sldId id="265" r:id="rId13"/>
    <p:sldId id="266" r:id="rId14"/>
    <p:sldId id="267" r:id="rId15"/>
    <p:sldId id="268" r:id="rId16"/>
    <p:sldId id="284" r:id="rId17"/>
    <p:sldId id="269" r:id="rId18"/>
    <p:sldId id="282" r:id="rId19"/>
    <p:sldId id="270" r:id="rId20"/>
    <p:sldId id="283" r:id="rId21"/>
    <p:sldId id="271" r:id="rId22"/>
    <p:sldId id="280" r:id="rId23"/>
    <p:sldId id="272" r:id="rId24"/>
    <p:sldId id="273"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1" autoAdjust="0"/>
    <p:restoredTop sz="94660"/>
  </p:normalViewPr>
  <p:slideViewPr>
    <p:cSldViewPr snapToGrid="0">
      <p:cViewPr varScale="1">
        <p:scale>
          <a:sx n="108" d="100"/>
          <a:sy n="108" d="100"/>
        </p:scale>
        <p:origin x="-120" y="-8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318015-EE75-2541-B6D0-DB5DDE0802B4}" type="datetimeFigureOut">
              <a:rPr lang="en-US" smtClean="0"/>
              <a:t>5/12/15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34D7CA-3065-A04E-B40A-93DD9E1F9250}" type="slidenum">
              <a:rPr lang="en-US" smtClean="0"/>
              <a:t>‹#›</a:t>
            </a:fld>
            <a:endParaRPr lang="en-US"/>
          </a:p>
        </p:txBody>
      </p:sp>
    </p:spTree>
    <p:extLst>
      <p:ext uri="{BB962C8B-B14F-4D97-AF65-F5344CB8AC3E}">
        <p14:creationId xmlns:p14="http://schemas.microsoft.com/office/powerpoint/2010/main" val="26240991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6" y="6"/>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7" y="2099733"/>
            <a:ext cx="8825659"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7" y="4777380"/>
            <a:ext cx="8825659" cy="861420"/>
          </a:xfrm>
        </p:spPr>
        <p:txBody>
          <a:bodyPr anchor="t"/>
          <a:lstStyle>
            <a:lvl1pPr marL="0" indent="0" algn="l">
              <a:buNone/>
              <a:defRPr cap="all">
                <a:solidFill>
                  <a:schemeClr val="tx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90" y="1792226"/>
            <a:ext cx="990599" cy="304799"/>
          </a:xfrm>
        </p:spPr>
        <p:txBody>
          <a:bodyPr/>
          <a:lstStyle>
            <a:lvl1pPr algn="l">
              <a:defRPr b="0">
                <a:solidFill>
                  <a:schemeClr val="bg1"/>
                </a:solidFill>
              </a:defRPr>
            </a:lvl1p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14" y="292616"/>
            <a:ext cx="838199" cy="767687"/>
          </a:xfrm>
        </p:spPr>
        <p:txBody>
          <a:bodyPr/>
          <a:lstStyle>
            <a:lvl1pPr>
              <a:defRPr sz="2800" b="0" i="0">
                <a:latin typeface="+mj-lt"/>
              </a:defRPr>
            </a:lvl1pPr>
          </a:lstStyle>
          <a:p>
            <a:fld id="{0050097B-325E-4B60-A754-F7D372BFF6B1}" type="slidenum">
              <a:rPr lang="en-US" smtClean="0"/>
              <a:t>‹#›</a:t>
            </a:fld>
            <a:endParaRPr lang="en-US"/>
          </a:p>
        </p:txBody>
      </p:sp>
    </p:spTree>
    <p:extLst>
      <p:ext uri="{BB962C8B-B14F-4D97-AF65-F5344CB8AC3E}">
        <p14:creationId xmlns:p14="http://schemas.microsoft.com/office/powerpoint/2010/main" val="415880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6" y="6"/>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62"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7"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23143-E703-42F9-88AD-32A334D9CFC1}"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405450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6" y="6"/>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5" y="3547872"/>
            <a:ext cx="8825659" cy="2478024"/>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153833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6" y="6"/>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8"/>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1"/>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6" y="980525"/>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7"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7" y="5029198"/>
            <a:ext cx="8825659" cy="997858"/>
          </a:xfrm>
        </p:spPr>
        <p:txBody>
          <a:bodyPr anchor="ct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1385562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6" y="6"/>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9"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7" y="5029200"/>
            <a:ext cx="8825659" cy="860400"/>
          </a:xfrm>
        </p:spPr>
        <p:txBody>
          <a:bodyPr anchor="t"/>
          <a:lstStyle>
            <a:lvl1pPr marL="0" indent="0" algn="l">
              <a:buNone/>
              <a:defRPr sz="2000" cap="none">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2751886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5" y="2603508"/>
            <a:ext cx="3129168" cy="576261"/>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5" y="3179764"/>
            <a:ext cx="3129168" cy="2847290"/>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3" y="2603508"/>
            <a:ext cx="3145380" cy="576261"/>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3" y="3179764"/>
            <a:ext cx="3145380" cy="2847290"/>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023143-E703-42F9-88AD-32A334D9CFC1}" type="datetimeFigureOut">
              <a:rPr lang="en-US" smtClean="0"/>
              <a:t>5/12/15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1882821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8" y="4532845"/>
            <a:ext cx="3050439" cy="576260"/>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3" y="2610916"/>
            <a:ext cx="2691243"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8" y="5109115"/>
            <a:ext cx="3050439" cy="91794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70" y="4532842"/>
            <a:ext cx="3050439"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5"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70" y="5109108"/>
            <a:ext cx="3050439" cy="91257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8" y="4532842"/>
            <a:ext cx="3050439"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8" y="5109115"/>
            <a:ext cx="3050439" cy="917947"/>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cxnSp>
        <p:nvCxnSpPr>
          <p:cNvPr id="17" name="Straight Connector 16"/>
          <p:cNvCxnSpPr/>
          <p:nvPr/>
        </p:nvCxnSpPr>
        <p:spPr>
          <a:xfrm>
            <a:off x="4384250" y="2603508"/>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8"/>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023143-E703-42F9-88AD-32A334D9CFC1}" type="datetimeFigureOut">
              <a:rPr lang="en-US" smtClean="0"/>
              <a:t>5/12/15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281784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7"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177920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6" y="6"/>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62"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60" y="1278466"/>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17881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7"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332523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6" y="6"/>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23143-E703-42F9-88AD-32A334D9CFC1}" type="datetimeFigureOut">
              <a:rPr lang="en-US" smtClean="0"/>
              <a:t>5/12/15</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79367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5" y="2603508"/>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023143-E703-42F9-88AD-32A334D9CFC1}"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204379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7"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5" y="2606040"/>
            <a:ext cx="4828032"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5"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9"/>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023143-E703-42F9-88AD-32A334D9CFC1}" type="datetimeFigureOut">
              <a:rPr lang="en-US" smtClean="0"/>
              <a:t>5/12/15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226657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5"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023143-E703-42F9-88AD-32A334D9CFC1}" type="datetimeFigureOut">
              <a:rPr lang="en-US" smtClean="0"/>
              <a:t>5/12/15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46188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23143-E703-42F9-88AD-32A334D9CFC1}" type="datetimeFigureOut">
              <a:rPr lang="en-US" smtClean="0"/>
              <a:t>5/12/15</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44333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6" y="6"/>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8"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8" y="3129288"/>
            <a:ext cx="2793159" cy="2895599"/>
          </a:xfrm>
        </p:spPr>
        <p:txBody>
          <a:bodyPr/>
          <a:lstStyle>
            <a:lvl1pPr marL="0" indent="0">
              <a:buNone/>
              <a:defRPr sz="1400">
                <a:solidFill>
                  <a:schemeClr val="tx2">
                    <a:lumMod val="40000"/>
                    <a:lumOff val="6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23143-E703-42F9-88AD-32A334D9CFC1}"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11584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6" y="6"/>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9"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6"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23143-E703-42F9-88AD-32A334D9CFC1}"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50097B-325E-4B60-A754-F7D372BFF6B1}" type="slidenum">
              <a:rPr lang="en-US" smtClean="0"/>
              <a:t>‹#›</a:t>
            </a:fld>
            <a:endParaRPr lang="en-US"/>
          </a:p>
        </p:txBody>
      </p:sp>
    </p:spTree>
    <p:extLst>
      <p:ext uri="{BB962C8B-B14F-4D97-AF65-F5344CB8AC3E}">
        <p14:creationId xmlns:p14="http://schemas.microsoft.com/office/powerpoint/2010/main" val="35170956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6" y="6"/>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6"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6"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6" y="6391664"/>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B023143-E703-42F9-88AD-32A334D9CFC1}" type="datetimeFigureOut">
              <a:rPr lang="en-US" smtClean="0"/>
              <a:t>5/12/15</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6" y="295737"/>
            <a:ext cx="838199" cy="767687"/>
          </a:xfrm>
          <a:prstGeom prst="rect">
            <a:avLst/>
          </a:prstGeom>
        </p:spPr>
        <p:txBody>
          <a:bodyPr vert="horz" lIns="91440" tIns="45720" rIns="91440" bIns="45720" rtlCol="0" anchor="b"/>
          <a:lstStyle>
            <a:lvl1pPr algn="ctr">
              <a:defRPr sz="2800" b="0" i="0">
                <a:solidFill>
                  <a:schemeClr val="bg1"/>
                </a:solidFill>
              </a:defRPr>
            </a:lvl1pPr>
          </a:lstStyle>
          <a:p>
            <a:fld id="{0050097B-325E-4B60-A754-F7D372BFF6B1}" type="slidenum">
              <a:rPr lang="en-US" smtClean="0"/>
              <a:t>‹#›</a:t>
            </a:fld>
            <a:endParaRPr lang="en-US"/>
          </a:p>
        </p:txBody>
      </p:sp>
    </p:spTree>
    <p:extLst>
      <p:ext uri="{BB962C8B-B14F-4D97-AF65-F5344CB8AC3E}">
        <p14:creationId xmlns:p14="http://schemas.microsoft.com/office/powerpoint/2010/main" val="25598286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189"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Networking Styles</a:t>
            </a:r>
            <a:endParaRPr lang="en-US" dirty="0"/>
          </a:p>
        </p:txBody>
      </p:sp>
      <p:sp>
        <p:nvSpPr>
          <p:cNvPr id="3" name="Subtitle 2"/>
          <p:cNvSpPr>
            <a:spLocks noGrp="1"/>
          </p:cNvSpPr>
          <p:nvPr>
            <p:ph type="subTitle" idx="1"/>
          </p:nvPr>
        </p:nvSpPr>
        <p:spPr>
          <a:xfrm>
            <a:off x="1154957" y="4777379"/>
            <a:ext cx="9165000" cy="1471101"/>
          </a:xfrm>
        </p:spPr>
        <p:txBody>
          <a:bodyPr>
            <a:normAutofit fontScale="92500" lnSpcReduction="10000"/>
          </a:bodyPr>
          <a:lstStyle/>
          <a:p>
            <a:r>
              <a:rPr lang="en-US" dirty="0"/>
              <a:t>Coaching Your Clients to Network Using Their Strengths </a:t>
            </a:r>
            <a:endParaRPr lang="en-US" dirty="0" smtClean="0"/>
          </a:p>
          <a:p>
            <a:endParaRPr lang="en-US" dirty="0"/>
          </a:p>
          <a:p>
            <a:endParaRPr lang="en-US" dirty="0" smtClean="0"/>
          </a:p>
          <a:p>
            <a:r>
              <a:rPr lang="en-US" dirty="0" smtClean="0"/>
              <a:t>Nayelli Perez, M.S., CCDP</a:t>
            </a:r>
            <a:endParaRPr lang="en-US" dirty="0"/>
          </a:p>
        </p:txBody>
      </p:sp>
    </p:spTree>
    <p:extLst>
      <p:ext uri="{BB962C8B-B14F-4D97-AF65-F5344CB8AC3E}">
        <p14:creationId xmlns:p14="http://schemas.microsoft.com/office/powerpoint/2010/main" val="37171200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Networking Styles</a:t>
            </a:r>
            <a:endParaRPr lang="en-US" dirty="0"/>
          </a:p>
        </p:txBody>
      </p:sp>
      <p:sp>
        <p:nvSpPr>
          <p:cNvPr id="3" name="Content Placeholder 2"/>
          <p:cNvSpPr>
            <a:spLocks noGrp="1"/>
          </p:cNvSpPr>
          <p:nvPr>
            <p:ph idx="1"/>
          </p:nvPr>
        </p:nvSpPr>
        <p:spPr/>
        <p:txBody>
          <a:bodyPr>
            <a:normAutofit/>
          </a:bodyPr>
          <a:lstStyle/>
          <a:p>
            <a:r>
              <a:rPr lang="en-US" sz="4000" dirty="0" smtClean="0"/>
              <a:t>Executer</a:t>
            </a:r>
            <a:endParaRPr lang="en-US" sz="4000" dirty="0"/>
          </a:p>
          <a:p>
            <a:r>
              <a:rPr lang="en-US" sz="4000" dirty="0"/>
              <a:t>Influencer</a:t>
            </a:r>
          </a:p>
          <a:p>
            <a:r>
              <a:rPr lang="en-US" sz="4000" dirty="0"/>
              <a:t>Relationship Builder</a:t>
            </a:r>
          </a:p>
          <a:p>
            <a:r>
              <a:rPr lang="en-US" sz="4000" dirty="0"/>
              <a:t>Strategic Thinker</a:t>
            </a:r>
          </a:p>
        </p:txBody>
      </p:sp>
    </p:spTree>
    <p:extLst>
      <p:ext uri="{BB962C8B-B14F-4D97-AF65-F5344CB8AC3E}">
        <p14:creationId xmlns:p14="http://schemas.microsoft.com/office/powerpoint/2010/main" val="15093624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1: Executer</a:t>
            </a:r>
            <a:endParaRPr lang="en-US" dirty="0"/>
          </a:p>
        </p:txBody>
      </p:sp>
      <p:sp>
        <p:nvSpPr>
          <p:cNvPr id="3" name="Content Placeholder 2"/>
          <p:cNvSpPr>
            <a:spLocks noGrp="1"/>
          </p:cNvSpPr>
          <p:nvPr>
            <p:ph idx="1"/>
          </p:nvPr>
        </p:nvSpPr>
        <p:spPr>
          <a:xfrm>
            <a:off x="613503" y="2399896"/>
            <a:ext cx="11086083" cy="3619904"/>
          </a:xfrm>
        </p:spPr>
        <p:txBody>
          <a:bodyPr/>
          <a:lstStyle/>
          <a:p>
            <a:pPr marL="0" indent="0">
              <a:buNone/>
            </a:pPr>
            <a:r>
              <a:rPr lang="en-US" b="1" i="1" dirty="0"/>
              <a:t>You know how to make things happen. When you get an idea, you do what it takes to make it a reality…period.</a:t>
            </a:r>
          </a:p>
          <a:p>
            <a:pPr marL="0" indent="0">
              <a:buNone/>
            </a:pPr>
            <a:r>
              <a:rPr lang="en-US" u="sng" dirty="0"/>
              <a:t>Networking </a:t>
            </a:r>
            <a:r>
              <a:rPr lang="en-US" u="sng" dirty="0" smtClean="0"/>
              <a:t>Tips</a:t>
            </a:r>
            <a:r>
              <a:rPr lang="en-US" u="sng" dirty="0"/>
              <a:t>:</a:t>
            </a:r>
          </a:p>
          <a:p>
            <a:r>
              <a:rPr lang="en-US" dirty="0"/>
              <a:t>Launch initiatives or new </a:t>
            </a:r>
            <a:r>
              <a:rPr lang="en-US" dirty="0" smtClean="0"/>
              <a:t>projects.</a:t>
            </a:r>
            <a:endParaRPr lang="en-US" dirty="0"/>
          </a:p>
          <a:p>
            <a:r>
              <a:rPr lang="en-US" dirty="0"/>
              <a:t>Organize an event (conference, party, fundraiser).</a:t>
            </a:r>
          </a:p>
          <a:p>
            <a:r>
              <a:rPr lang="en-US" dirty="0"/>
              <a:t>Keep track of all the people you help or network with, and see how you can further help them.</a:t>
            </a:r>
          </a:p>
          <a:p>
            <a:r>
              <a:rPr lang="en-US" dirty="0"/>
              <a:t>Set networking goals and surpass them.</a:t>
            </a:r>
          </a:p>
        </p:txBody>
      </p:sp>
    </p:spTree>
    <p:extLst>
      <p:ext uri="{BB962C8B-B14F-4D97-AF65-F5344CB8AC3E}">
        <p14:creationId xmlns:p14="http://schemas.microsoft.com/office/powerpoint/2010/main" val="41981535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2: Influencer</a:t>
            </a:r>
            <a:endParaRPr lang="en-US" dirty="0"/>
          </a:p>
        </p:txBody>
      </p:sp>
      <p:sp>
        <p:nvSpPr>
          <p:cNvPr id="3" name="Content Placeholder 2"/>
          <p:cNvSpPr>
            <a:spLocks noGrp="1"/>
          </p:cNvSpPr>
          <p:nvPr>
            <p:ph idx="1"/>
          </p:nvPr>
        </p:nvSpPr>
        <p:spPr>
          <a:xfrm>
            <a:off x="538163" y="2389142"/>
            <a:ext cx="11118371" cy="3630665"/>
          </a:xfrm>
        </p:spPr>
        <p:txBody>
          <a:bodyPr/>
          <a:lstStyle/>
          <a:p>
            <a:pPr marL="0" indent="0">
              <a:buNone/>
            </a:pPr>
            <a:r>
              <a:rPr lang="en-US" b="1" i="1" dirty="0"/>
              <a:t>You are able to make your ideas heard and reach a broader group of people.</a:t>
            </a:r>
          </a:p>
          <a:p>
            <a:pPr marL="0" indent="0">
              <a:buNone/>
            </a:pPr>
            <a:r>
              <a:rPr lang="en-US" u="sng" dirty="0"/>
              <a:t>Networking Tips</a:t>
            </a:r>
          </a:p>
          <a:p>
            <a:r>
              <a:rPr lang="en-US" dirty="0"/>
              <a:t>Earn trust and loyalty from networking contacts before getting </a:t>
            </a:r>
            <a:r>
              <a:rPr lang="en-US" dirty="0" smtClean="0"/>
              <a:t>results.</a:t>
            </a:r>
            <a:endParaRPr lang="en-US" dirty="0"/>
          </a:p>
          <a:p>
            <a:r>
              <a:rPr lang="en-US" dirty="0"/>
              <a:t>Identify influential people in your industry of interest, share ideas with them and get their opinions.</a:t>
            </a:r>
          </a:p>
          <a:p>
            <a:r>
              <a:rPr lang="en-US" dirty="0"/>
              <a:t>Get help from "Relationship-Builders" on how to create and expand your network. </a:t>
            </a:r>
            <a:endParaRPr lang="en-US" dirty="0" smtClean="0"/>
          </a:p>
          <a:p>
            <a:r>
              <a:rPr lang="en-US" dirty="0"/>
              <a:t>Take charge and create a group; you are able to get past </a:t>
            </a:r>
            <a:r>
              <a:rPr lang="en-US" dirty="0" smtClean="0"/>
              <a:t>obstacles.</a:t>
            </a:r>
            <a:endParaRPr lang="en-US" dirty="0"/>
          </a:p>
        </p:txBody>
      </p:sp>
    </p:spTree>
    <p:extLst>
      <p:ext uri="{BB962C8B-B14F-4D97-AF65-F5344CB8AC3E}">
        <p14:creationId xmlns:p14="http://schemas.microsoft.com/office/powerpoint/2010/main" val="33805144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3: Relationship Builder</a:t>
            </a:r>
            <a:endParaRPr lang="en-US" dirty="0"/>
          </a:p>
        </p:txBody>
      </p:sp>
      <p:sp>
        <p:nvSpPr>
          <p:cNvPr id="3" name="Content Placeholder 2"/>
          <p:cNvSpPr>
            <a:spLocks noGrp="1"/>
          </p:cNvSpPr>
          <p:nvPr>
            <p:ph idx="1"/>
          </p:nvPr>
        </p:nvSpPr>
        <p:spPr>
          <a:xfrm>
            <a:off x="527401" y="2421422"/>
            <a:ext cx="11129135" cy="3598380"/>
          </a:xfrm>
        </p:spPr>
        <p:txBody>
          <a:bodyPr/>
          <a:lstStyle/>
          <a:p>
            <a:pPr marL="0" indent="0">
              <a:buNone/>
            </a:pPr>
            <a:r>
              <a:rPr lang="en-US" b="1" i="1" dirty="0"/>
              <a:t>You can be the glue that holds a team together. You have the </a:t>
            </a:r>
            <a:r>
              <a:rPr lang="en-US" b="1" i="1" dirty="0" smtClean="0"/>
              <a:t>capability to create effective </a:t>
            </a:r>
            <a:r>
              <a:rPr lang="en-US" b="1" i="1" dirty="0"/>
              <a:t>groups, due to your ability to develop relationships and make collaborations.</a:t>
            </a:r>
          </a:p>
          <a:p>
            <a:pPr marL="0" indent="0">
              <a:buNone/>
            </a:pPr>
            <a:r>
              <a:rPr lang="en-US" u="sng" dirty="0"/>
              <a:t>Networking Tips</a:t>
            </a:r>
          </a:p>
          <a:p>
            <a:r>
              <a:rPr lang="en-US" dirty="0"/>
              <a:t>Seek variety in your networking methods.</a:t>
            </a:r>
          </a:p>
          <a:p>
            <a:r>
              <a:rPr lang="en-US" dirty="0"/>
              <a:t>Look to others for help in establishing long term goals for your networking, so you can focus on establishing relationships.</a:t>
            </a:r>
          </a:p>
          <a:p>
            <a:r>
              <a:rPr lang="en-US" dirty="0"/>
              <a:t>Bring networking contacts together. </a:t>
            </a:r>
            <a:endParaRPr lang="en-US" dirty="0" smtClean="0"/>
          </a:p>
          <a:p>
            <a:r>
              <a:rPr lang="en-US" dirty="0" smtClean="0"/>
              <a:t>Be in charge of welcoming newcomers into a group.</a:t>
            </a:r>
            <a:endParaRPr lang="en-US" dirty="0"/>
          </a:p>
        </p:txBody>
      </p:sp>
    </p:spTree>
    <p:extLst>
      <p:ext uri="{BB962C8B-B14F-4D97-AF65-F5344CB8AC3E}">
        <p14:creationId xmlns:p14="http://schemas.microsoft.com/office/powerpoint/2010/main" val="2460440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4: Strategic Thinker</a:t>
            </a:r>
            <a:endParaRPr lang="en-US" dirty="0"/>
          </a:p>
        </p:txBody>
      </p:sp>
      <p:sp>
        <p:nvSpPr>
          <p:cNvPr id="3" name="Content Placeholder 2"/>
          <p:cNvSpPr>
            <a:spLocks noGrp="1"/>
          </p:cNvSpPr>
          <p:nvPr>
            <p:ph idx="1"/>
          </p:nvPr>
        </p:nvSpPr>
        <p:spPr>
          <a:xfrm>
            <a:off x="548929" y="2421422"/>
            <a:ext cx="11107607" cy="3806186"/>
          </a:xfrm>
        </p:spPr>
        <p:txBody>
          <a:bodyPr/>
          <a:lstStyle/>
          <a:p>
            <a:pPr marL="0" indent="0">
              <a:buNone/>
            </a:pPr>
            <a:r>
              <a:rPr lang="en-US" b="1" i="1" dirty="0"/>
              <a:t>You are a visionary that can provide the scoop on what could be, and are always thinking about the future. You can provide the inspiration to produce better and newer things and even people.</a:t>
            </a:r>
          </a:p>
          <a:p>
            <a:pPr marL="0" indent="0">
              <a:buNone/>
            </a:pPr>
            <a:r>
              <a:rPr lang="en-US" u="sng" dirty="0"/>
              <a:t>Networking Tips</a:t>
            </a:r>
          </a:p>
          <a:p>
            <a:r>
              <a:rPr lang="en-US" dirty="0"/>
              <a:t>Analyze and comment on other people's </a:t>
            </a:r>
            <a:r>
              <a:rPr lang="en-US" dirty="0" smtClean="0"/>
              <a:t>ideas and work.</a:t>
            </a:r>
          </a:p>
          <a:p>
            <a:r>
              <a:rPr lang="en-US" dirty="0"/>
              <a:t>Express your thoughts through writing, one on one conversations, group discussions or </a:t>
            </a:r>
            <a:r>
              <a:rPr lang="en-US" dirty="0" smtClean="0"/>
              <a:t>presentations.</a:t>
            </a:r>
            <a:endParaRPr lang="en-US" dirty="0"/>
          </a:p>
          <a:p>
            <a:r>
              <a:rPr lang="en-US" dirty="0"/>
              <a:t>Connect with visionaries in your field.</a:t>
            </a:r>
          </a:p>
          <a:p>
            <a:r>
              <a:rPr lang="en-US" dirty="0"/>
              <a:t>Supply the data to back up others' ideas, and bring structure to them.</a:t>
            </a:r>
          </a:p>
        </p:txBody>
      </p:sp>
    </p:spTree>
    <p:extLst>
      <p:ext uri="{BB962C8B-B14F-4D97-AF65-F5344CB8AC3E}">
        <p14:creationId xmlns:p14="http://schemas.microsoft.com/office/powerpoint/2010/main" val="4686328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Stages of Networking</a:t>
            </a:r>
            <a:endParaRPr lang="en-US" dirty="0"/>
          </a:p>
        </p:txBody>
      </p:sp>
      <p:sp>
        <p:nvSpPr>
          <p:cNvPr id="3" name="Content Placeholder 2"/>
          <p:cNvSpPr>
            <a:spLocks noGrp="1"/>
          </p:cNvSpPr>
          <p:nvPr>
            <p:ph sz="half" idx="2"/>
          </p:nvPr>
        </p:nvSpPr>
        <p:spPr>
          <a:xfrm>
            <a:off x="227058" y="2222784"/>
            <a:ext cx="5223952" cy="3896142"/>
          </a:xfrm>
        </p:spPr>
        <p:txBody>
          <a:bodyPr>
            <a:normAutofit fontScale="85000" lnSpcReduction="20000"/>
          </a:bodyPr>
          <a:lstStyle/>
          <a:p>
            <a:pPr marL="0" indent="0">
              <a:buNone/>
            </a:pPr>
            <a:r>
              <a:rPr lang="en-US" sz="4000" dirty="0"/>
              <a:t>Str</a:t>
            </a:r>
            <a:r>
              <a:rPr lang="en-US" sz="4100" dirty="0"/>
              <a:t>engths Based </a:t>
            </a:r>
            <a:r>
              <a:rPr lang="en-US" sz="4100" dirty="0" smtClean="0"/>
              <a:t>Leadership </a:t>
            </a:r>
            <a:r>
              <a:rPr lang="en-US" sz="4100" dirty="0"/>
              <a:t>– </a:t>
            </a:r>
            <a:r>
              <a:rPr lang="en-US" sz="4100" dirty="0" smtClean="0"/>
              <a:t>Followers’ </a:t>
            </a:r>
            <a:r>
              <a:rPr lang="en-US" sz="4100" dirty="0"/>
              <a:t>4 Basic </a:t>
            </a:r>
            <a:r>
              <a:rPr lang="en-US" sz="4100" dirty="0" smtClean="0"/>
              <a:t>Needs</a:t>
            </a:r>
            <a:endParaRPr lang="en-US" sz="4100" dirty="0"/>
          </a:p>
          <a:p>
            <a:pPr>
              <a:buClr>
                <a:schemeClr val="bg2">
                  <a:lumMod val="50000"/>
                </a:schemeClr>
              </a:buClr>
            </a:pPr>
            <a:r>
              <a:rPr lang="en-US" sz="4100" dirty="0" smtClean="0"/>
              <a:t>Trust</a:t>
            </a:r>
            <a:endParaRPr lang="en-US" sz="4100" dirty="0"/>
          </a:p>
          <a:p>
            <a:pPr>
              <a:buClr>
                <a:schemeClr val="bg2">
                  <a:lumMod val="50000"/>
                </a:schemeClr>
              </a:buClr>
            </a:pPr>
            <a:r>
              <a:rPr lang="en-US" sz="4100" dirty="0" smtClean="0"/>
              <a:t>Compassion</a:t>
            </a:r>
            <a:endParaRPr lang="en-US" sz="4100" dirty="0"/>
          </a:p>
          <a:p>
            <a:pPr>
              <a:buClr>
                <a:schemeClr val="bg2">
                  <a:lumMod val="50000"/>
                </a:schemeClr>
              </a:buClr>
            </a:pPr>
            <a:r>
              <a:rPr lang="en-US" sz="4100" dirty="0" smtClean="0"/>
              <a:t>Stability</a:t>
            </a:r>
            <a:endParaRPr lang="en-US" sz="4100" dirty="0"/>
          </a:p>
          <a:p>
            <a:pPr>
              <a:buClr>
                <a:schemeClr val="bg2">
                  <a:lumMod val="50000"/>
                </a:schemeClr>
              </a:buClr>
            </a:pPr>
            <a:r>
              <a:rPr lang="en-US" sz="4100" dirty="0" smtClean="0"/>
              <a:t>Hope</a:t>
            </a:r>
            <a:endParaRPr lang="en-US" sz="4100" dirty="0"/>
          </a:p>
        </p:txBody>
      </p:sp>
      <p:sp>
        <p:nvSpPr>
          <p:cNvPr id="6" name="Content Placeholder 5"/>
          <p:cNvSpPr>
            <a:spLocks noGrp="1"/>
          </p:cNvSpPr>
          <p:nvPr>
            <p:ph sz="quarter" idx="4"/>
          </p:nvPr>
        </p:nvSpPr>
        <p:spPr>
          <a:xfrm>
            <a:off x="6018950" y="2274287"/>
            <a:ext cx="5619779" cy="3941798"/>
          </a:xfrm>
        </p:spPr>
        <p:txBody>
          <a:bodyPr>
            <a:normAutofit fontScale="92500"/>
          </a:bodyPr>
          <a:lstStyle/>
          <a:p>
            <a:pPr marL="0" indent="0">
              <a:buNone/>
            </a:pPr>
            <a:r>
              <a:rPr lang="en-US" sz="4000" dirty="0" smtClean="0">
                <a:solidFill>
                  <a:schemeClr val="tx2">
                    <a:lumMod val="75000"/>
                  </a:schemeClr>
                </a:solidFill>
              </a:rPr>
              <a:t>4 Stages of Networking</a:t>
            </a:r>
          </a:p>
          <a:p>
            <a:pPr marL="0" indent="0">
              <a:buNone/>
            </a:pPr>
            <a:endParaRPr lang="en-US" sz="2400" dirty="0"/>
          </a:p>
          <a:p>
            <a:r>
              <a:rPr lang="en-US" sz="4000" dirty="0" smtClean="0">
                <a:solidFill>
                  <a:schemeClr val="tx1"/>
                </a:solidFill>
              </a:rPr>
              <a:t>Rapport</a:t>
            </a:r>
            <a:endParaRPr lang="en-US" sz="4000" dirty="0">
              <a:solidFill>
                <a:schemeClr val="tx1"/>
              </a:solidFill>
            </a:endParaRPr>
          </a:p>
          <a:p>
            <a:r>
              <a:rPr lang="en-US" sz="4000" dirty="0">
                <a:solidFill>
                  <a:schemeClr val="tx1"/>
                </a:solidFill>
              </a:rPr>
              <a:t>Trust</a:t>
            </a:r>
          </a:p>
          <a:p>
            <a:r>
              <a:rPr lang="en-US" sz="4000" dirty="0">
                <a:solidFill>
                  <a:schemeClr val="tx1"/>
                </a:solidFill>
              </a:rPr>
              <a:t>Consistency</a:t>
            </a:r>
          </a:p>
          <a:p>
            <a:r>
              <a:rPr lang="en-US" sz="4000" dirty="0">
                <a:solidFill>
                  <a:schemeClr val="tx1"/>
                </a:solidFill>
              </a:rPr>
              <a:t>Results</a:t>
            </a:r>
          </a:p>
          <a:p>
            <a:endParaRPr lang="en-US" dirty="0"/>
          </a:p>
        </p:txBody>
      </p:sp>
      <p:pic>
        <p:nvPicPr>
          <p:cNvPr id="4" name="Picture 3" descr="fs5jnffd7ke6ox_kfuhor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11645"/>
            <a:ext cx="5287729" cy="1046355"/>
          </a:xfrm>
          <a:prstGeom prst="rect">
            <a:avLst/>
          </a:prstGeom>
        </p:spPr>
      </p:pic>
    </p:spTree>
    <p:extLst>
      <p:ext uri="{BB962C8B-B14F-4D97-AF65-F5344CB8AC3E}">
        <p14:creationId xmlns:p14="http://schemas.microsoft.com/office/powerpoint/2010/main" val="2754256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22" y="677999"/>
            <a:ext cx="9460841" cy="1129996"/>
          </a:xfrm>
        </p:spPr>
        <p:txBody>
          <a:bodyPr/>
          <a:lstStyle/>
          <a:p>
            <a:r>
              <a:rPr lang="en-US" dirty="0" smtClean="0"/>
              <a:t>Developing Your Action Plan</a:t>
            </a:r>
            <a:endParaRPr lang="en-US" dirty="0"/>
          </a:p>
        </p:txBody>
      </p:sp>
      <p:sp>
        <p:nvSpPr>
          <p:cNvPr id="3" name="Content Placeholder 2"/>
          <p:cNvSpPr>
            <a:spLocks noGrp="1"/>
          </p:cNvSpPr>
          <p:nvPr>
            <p:ph idx="1"/>
          </p:nvPr>
        </p:nvSpPr>
        <p:spPr/>
        <p:txBody>
          <a:bodyPr>
            <a:normAutofit/>
          </a:bodyPr>
          <a:lstStyle/>
          <a:p>
            <a:r>
              <a:rPr lang="en-US" sz="4000" dirty="0" smtClean="0"/>
              <a:t>Rapport</a:t>
            </a:r>
            <a:endParaRPr lang="en-US" sz="4000" dirty="0"/>
          </a:p>
        </p:txBody>
      </p:sp>
      <p:pic>
        <p:nvPicPr>
          <p:cNvPr id="4" name="Picture 3" descr="1373296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7955" y="2316484"/>
            <a:ext cx="6467856" cy="4312920"/>
          </a:xfrm>
          <a:prstGeom prst="rect">
            <a:avLst/>
          </a:prstGeom>
        </p:spPr>
      </p:pic>
    </p:spTree>
    <p:extLst>
      <p:ext uri="{BB962C8B-B14F-4D97-AF65-F5344CB8AC3E}">
        <p14:creationId xmlns:p14="http://schemas.microsoft.com/office/powerpoint/2010/main" val="40868097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Rapport</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8545964"/>
              </p:ext>
            </p:extLst>
          </p:nvPr>
        </p:nvGraphicFramePr>
        <p:xfrm>
          <a:off x="586167" y="2515465"/>
          <a:ext cx="11002872" cy="3413568"/>
        </p:xfrm>
        <a:graphic>
          <a:graphicData uri="http://schemas.openxmlformats.org/drawingml/2006/table">
            <a:tbl>
              <a:tblPr firstRow="1" bandRow="1">
                <a:tableStyleId>{5C22544A-7EE6-4342-B048-85BDC9FD1C3A}</a:tableStyleId>
              </a:tblPr>
              <a:tblGrid>
                <a:gridCol w="2750718"/>
                <a:gridCol w="2750718"/>
                <a:gridCol w="2750718"/>
                <a:gridCol w="2750718"/>
              </a:tblGrid>
              <a:tr h="969616">
                <a:tc>
                  <a:txBody>
                    <a:bodyPr/>
                    <a:lstStyle/>
                    <a:p>
                      <a:r>
                        <a:rPr lang="en-US" sz="1900" dirty="0" smtClean="0"/>
                        <a:t>Executer</a:t>
                      </a:r>
                      <a:endParaRPr lang="en-US" sz="1900" dirty="0"/>
                    </a:p>
                  </a:txBody>
                  <a:tcPr/>
                </a:tc>
                <a:tc>
                  <a:txBody>
                    <a:bodyPr/>
                    <a:lstStyle/>
                    <a:p>
                      <a:r>
                        <a:rPr lang="en-US" sz="1900" dirty="0" smtClean="0"/>
                        <a:t>Influencer</a:t>
                      </a:r>
                      <a:endParaRPr lang="en-US" sz="1900" dirty="0"/>
                    </a:p>
                  </a:txBody>
                  <a:tcPr/>
                </a:tc>
                <a:tc>
                  <a:txBody>
                    <a:bodyPr/>
                    <a:lstStyle/>
                    <a:p>
                      <a:r>
                        <a:rPr lang="en-US" sz="1900" dirty="0" smtClean="0"/>
                        <a:t>Relationship</a:t>
                      </a:r>
                      <a:r>
                        <a:rPr lang="en-US" sz="1900" baseline="0" dirty="0" smtClean="0"/>
                        <a:t> - Builder</a:t>
                      </a:r>
                      <a:endParaRPr lang="en-US" sz="1900" dirty="0"/>
                    </a:p>
                  </a:txBody>
                  <a:tcPr/>
                </a:tc>
                <a:tc>
                  <a:txBody>
                    <a:bodyPr/>
                    <a:lstStyle/>
                    <a:p>
                      <a:r>
                        <a:rPr lang="en-US" sz="1900" dirty="0" smtClean="0"/>
                        <a:t>Strategic</a:t>
                      </a:r>
                      <a:r>
                        <a:rPr lang="en-US" sz="1900" baseline="0" dirty="0" smtClean="0"/>
                        <a:t> Thinker</a:t>
                      </a:r>
                      <a:endParaRPr lang="en-US" sz="1900" dirty="0"/>
                    </a:p>
                  </a:txBody>
                  <a:tcPr/>
                </a:tc>
              </a:tr>
              <a:tr h="2443952">
                <a:tc>
                  <a:txBody>
                    <a:bodyPr/>
                    <a:lstStyle/>
                    <a:p>
                      <a:r>
                        <a:rPr lang="en-US" sz="1900" dirty="0" smtClean="0"/>
                        <a:t>Every day or week put one connection relationship goal on your list of things to do.</a:t>
                      </a:r>
                      <a:endParaRPr lang="en-US" sz="1900" dirty="0"/>
                    </a:p>
                  </a:txBody>
                  <a:tcPr/>
                </a:tc>
                <a:tc>
                  <a:txBody>
                    <a:bodyPr/>
                    <a:lstStyle/>
                    <a:p>
                      <a:r>
                        <a:rPr lang="en-US" sz="1900" dirty="0" smtClean="0"/>
                        <a:t>Appreciate and point</a:t>
                      </a:r>
                      <a:r>
                        <a:rPr lang="en-US" sz="1900" baseline="0" dirty="0" smtClean="0"/>
                        <a:t> out </a:t>
                      </a:r>
                      <a:r>
                        <a:rPr lang="en-US" sz="1900" dirty="0" smtClean="0"/>
                        <a:t>the strengths</a:t>
                      </a:r>
                      <a:r>
                        <a:rPr lang="en-US" sz="1900" baseline="0" dirty="0" smtClean="0"/>
                        <a:t> and</a:t>
                      </a:r>
                      <a:r>
                        <a:rPr lang="en-US" sz="1900" dirty="0" smtClean="0"/>
                        <a:t> accomplishments of yourself and others.</a:t>
                      </a:r>
                      <a:endParaRPr lang="en-US" sz="1900" dirty="0"/>
                    </a:p>
                  </a:txBody>
                  <a:tcPr/>
                </a:tc>
                <a:tc>
                  <a:txBody>
                    <a:bodyPr/>
                    <a:lstStyle/>
                    <a:p>
                      <a:r>
                        <a:rPr lang="en-US" sz="1900" dirty="0" smtClean="0"/>
                        <a:t>Try to establish significant and lasting relationships by finding points of commonality with those you meet.</a:t>
                      </a:r>
                      <a:endParaRPr lang="en-US" sz="1900" dirty="0"/>
                    </a:p>
                  </a:txBody>
                  <a:tcPr/>
                </a:tc>
                <a:tc>
                  <a:txBody>
                    <a:bodyPr/>
                    <a:lstStyle/>
                    <a:p>
                      <a:r>
                        <a:rPr lang="en-US" sz="1900" dirty="0" smtClean="0"/>
                        <a:t>Ask the people you meet about their dreams and future goals</a:t>
                      </a:r>
                      <a:endParaRPr lang="en-US" sz="1700" i="1" dirty="0"/>
                    </a:p>
                  </a:txBody>
                  <a:tcPr/>
                </a:tc>
              </a:tr>
            </a:tbl>
          </a:graphicData>
        </a:graphic>
      </p:graphicFrame>
    </p:spTree>
    <p:extLst>
      <p:ext uri="{BB962C8B-B14F-4D97-AF65-F5344CB8AC3E}">
        <p14:creationId xmlns:p14="http://schemas.microsoft.com/office/powerpoint/2010/main" val="268639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22" y="677999"/>
            <a:ext cx="9460841" cy="1129996"/>
          </a:xfrm>
        </p:spPr>
        <p:txBody>
          <a:bodyPr/>
          <a:lstStyle/>
          <a:p>
            <a:r>
              <a:rPr lang="en-US" dirty="0" smtClean="0"/>
              <a:t>Developing Your Action Plan</a:t>
            </a:r>
            <a:endParaRPr lang="en-US" dirty="0"/>
          </a:p>
        </p:txBody>
      </p:sp>
      <p:sp>
        <p:nvSpPr>
          <p:cNvPr id="3" name="Content Placeholder 2"/>
          <p:cNvSpPr>
            <a:spLocks noGrp="1"/>
          </p:cNvSpPr>
          <p:nvPr>
            <p:ph idx="1"/>
          </p:nvPr>
        </p:nvSpPr>
        <p:spPr/>
        <p:txBody>
          <a:bodyPr>
            <a:normAutofit/>
          </a:bodyPr>
          <a:lstStyle/>
          <a:p>
            <a:r>
              <a:rPr lang="en-US" sz="4000" dirty="0" smtClean="0"/>
              <a:t>Trust</a:t>
            </a:r>
            <a:endParaRPr lang="en-US" sz="4000" dirty="0"/>
          </a:p>
        </p:txBody>
      </p:sp>
      <p:pic>
        <p:nvPicPr>
          <p:cNvPr id="4" name="Picture 3" descr="tru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302" y="2262645"/>
            <a:ext cx="6792839" cy="4595356"/>
          </a:xfrm>
          <a:prstGeom prst="rect">
            <a:avLst/>
          </a:prstGeom>
        </p:spPr>
      </p:pic>
    </p:spTree>
    <p:extLst>
      <p:ext uri="{BB962C8B-B14F-4D97-AF65-F5344CB8AC3E}">
        <p14:creationId xmlns:p14="http://schemas.microsoft.com/office/powerpoint/2010/main" val="1442654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Trust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123612515"/>
              </p:ext>
            </p:extLst>
          </p:nvPr>
        </p:nvGraphicFramePr>
        <p:xfrm>
          <a:off x="586167" y="2405566"/>
          <a:ext cx="11076144" cy="3907656"/>
        </p:xfrm>
        <a:graphic>
          <a:graphicData uri="http://schemas.openxmlformats.org/drawingml/2006/table">
            <a:tbl>
              <a:tblPr firstRow="1" bandRow="1">
                <a:tableStyleId>{5C22544A-7EE6-4342-B048-85BDC9FD1C3A}</a:tableStyleId>
              </a:tblPr>
              <a:tblGrid>
                <a:gridCol w="2769036"/>
                <a:gridCol w="2769036"/>
                <a:gridCol w="2769036"/>
                <a:gridCol w="2769036"/>
              </a:tblGrid>
              <a:tr h="678431">
                <a:tc>
                  <a:txBody>
                    <a:bodyPr/>
                    <a:lstStyle/>
                    <a:p>
                      <a:r>
                        <a:rPr lang="en-US" sz="1900" dirty="0" smtClean="0"/>
                        <a:t>Executer</a:t>
                      </a:r>
                      <a:endParaRPr lang="en-US" sz="1900" dirty="0"/>
                    </a:p>
                  </a:txBody>
                  <a:tcPr/>
                </a:tc>
                <a:tc>
                  <a:txBody>
                    <a:bodyPr/>
                    <a:lstStyle/>
                    <a:p>
                      <a:r>
                        <a:rPr lang="en-US" sz="1900" dirty="0" smtClean="0"/>
                        <a:t>Influencer</a:t>
                      </a:r>
                      <a:endParaRPr lang="en-US" sz="1900" dirty="0"/>
                    </a:p>
                  </a:txBody>
                  <a:tcPr/>
                </a:tc>
                <a:tc>
                  <a:txBody>
                    <a:bodyPr/>
                    <a:lstStyle/>
                    <a:p>
                      <a:r>
                        <a:rPr lang="en-US" sz="1900" dirty="0" smtClean="0"/>
                        <a:t>Relationship</a:t>
                      </a:r>
                      <a:r>
                        <a:rPr lang="en-US" sz="1900" baseline="0" dirty="0" smtClean="0"/>
                        <a:t> - Builder</a:t>
                      </a:r>
                      <a:endParaRPr lang="en-US" sz="1900" dirty="0"/>
                    </a:p>
                  </a:txBody>
                  <a:tcPr/>
                </a:tc>
                <a:tc>
                  <a:txBody>
                    <a:bodyPr/>
                    <a:lstStyle/>
                    <a:p>
                      <a:r>
                        <a:rPr lang="en-US" sz="1900" dirty="0" smtClean="0"/>
                        <a:t>Strategic</a:t>
                      </a:r>
                      <a:r>
                        <a:rPr lang="en-US" sz="1900" baseline="0" dirty="0" smtClean="0"/>
                        <a:t> Thinker</a:t>
                      </a:r>
                      <a:endParaRPr lang="en-US" sz="1900" dirty="0"/>
                    </a:p>
                  </a:txBody>
                  <a:tcPr/>
                </a:tc>
              </a:tr>
              <a:tr h="3229225">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900" dirty="0" smtClean="0"/>
                        <a:t>Establish trust by working with your connection on a project or initiative to show your cooperation and work ethic.</a:t>
                      </a:r>
                    </a:p>
                    <a:p>
                      <a:endParaRPr lang="en-US" sz="1900" dirty="0"/>
                    </a:p>
                  </a:txBody>
                  <a:tcPr/>
                </a:tc>
                <a:tc>
                  <a:txBody>
                    <a:bodyPr/>
                    <a:lstStyle/>
                    <a:p>
                      <a:r>
                        <a:rPr lang="en-US" sz="1900" dirty="0" smtClean="0"/>
                        <a:t>Show your vulnerability and put your guard down by sharing your own struggles to establish trust.</a:t>
                      </a:r>
                      <a:endParaRPr lang="en-US" sz="1900" dirty="0"/>
                    </a:p>
                  </a:txBody>
                  <a:tcPr/>
                </a:tc>
                <a:tc>
                  <a:txBody>
                    <a:bodyPr/>
                    <a:lstStyle/>
                    <a:p>
                      <a:r>
                        <a:rPr lang="en-US" sz="1900" dirty="0" smtClean="0"/>
                        <a:t>Move beyond your own self-interests when it comes to networking and think of the benefits you could provide to others by connecting them to people, things and ideas.</a:t>
                      </a:r>
                      <a:endParaRPr lang="en-US" sz="1900" dirty="0"/>
                    </a:p>
                  </a:txBody>
                  <a:tcPr/>
                </a:tc>
                <a:tc>
                  <a:txBody>
                    <a:bodyPr/>
                    <a:lstStyle/>
                    <a:p>
                      <a:r>
                        <a:rPr lang="en-US" sz="1900" dirty="0" smtClean="0"/>
                        <a:t>Make your ideas and strategies more concrete via sketches, step-by-step action plans, or mock up models so that others can better comprehend your visionary thinking. </a:t>
                      </a:r>
                      <a:endParaRPr lang="en-US" sz="1900" dirty="0"/>
                    </a:p>
                  </a:txBody>
                  <a:tcPr/>
                </a:tc>
              </a:tr>
            </a:tbl>
          </a:graphicData>
        </a:graphic>
      </p:graphicFrame>
    </p:spTree>
    <p:extLst>
      <p:ext uri="{BB962C8B-B14F-4D97-AF65-F5344CB8AC3E}">
        <p14:creationId xmlns:p14="http://schemas.microsoft.com/office/powerpoint/2010/main" val="248947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networking?</a:t>
            </a:r>
            <a:endParaRPr lang="en-US" dirty="0"/>
          </a:p>
        </p:txBody>
      </p:sp>
      <p:sp>
        <p:nvSpPr>
          <p:cNvPr id="3" name="Content Placeholder 2"/>
          <p:cNvSpPr>
            <a:spLocks noGrp="1"/>
          </p:cNvSpPr>
          <p:nvPr>
            <p:ph idx="1"/>
          </p:nvPr>
        </p:nvSpPr>
        <p:spPr>
          <a:xfrm>
            <a:off x="258966" y="2508971"/>
            <a:ext cx="4412019" cy="2848955"/>
          </a:xfrm>
        </p:spPr>
        <p:txBody>
          <a:bodyPr>
            <a:normAutofit/>
          </a:bodyPr>
          <a:lstStyle/>
          <a:p>
            <a:pPr marL="0" indent="0" algn="ctr">
              <a:buNone/>
            </a:pPr>
            <a:r>
              <a:rPr lang="en-US" sz="4000" dirty="0"/>
              <a:t>Who has heard the word “</a:t>
            </a:r>
            <a:r>
              <a:rPr lang="en-US" sz="4000" u="sng" dirty="0"/>
              <a:t>networking</a:t>
            </a:r>
            <a:r>
              <a:rPr lang="en-US" sz="4000" dirty="0"/>
              <a:t>” before?</a:t>
            </a:r>
          </a:p>
          <a:p>
            <a:pPr marL="0" indent="0">
              <a:buNone/>
            </a:pPr>
            <a:endParaRPr lang="en-US" dirty="0" smtClean="0"/>
          </a:p>
          <a:p>
            <a:endParaRPr lang="en-US" dirty="0"/>
          </a:p>
          <a:p>
            <a:endParaRPr lang="en-US" dirty="0" smtClean="0"/>
          </a:p>
        </p:txBody>
      </p:sp>
      <p:pic>
        <p:nvPicPr>
          <p:cNvPr id="4" name="Picture 3" descr="studio_shot_of_people_raising_their_hands_bld0238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929" y="2317381"/>
            <a:ext cx="6515237" cy="4540619"/>
          </a:xfrm>
          <a:prstGeom prst="rect">
            <a:avLst/>
          </a:prstGeom>
        </p:spPr>
      </p:pic>
    </p:spTree>
    <p:extLst>
      <p:ext uri="{BB962C8B-B14F-4D97-AF65-F5344CB8AC3E}">
        <p14:creationId xmlns:p14="http://schemas.microsoft.com/office/powerpoint/2010/main" val="6843901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22" y="677999"/>
            <a:ext cx="9460841" cy="1129996"/>
          </a:xfrm>
        </p:spPr>
        <p:txBody>
          <a:bodyPr/>
          <a:lstStyle/>
          <a:p>
            <a:r>
              <a:rPr lang="en-US" dirty="0" smtClean="0"/>
              <a:t>Developing Your Action Plan</a:t>
            </a:r>
            <a:endParaRPr lang="en-US" dirty="0"/>
          </a:p>
        </p:txBody>
      </p:sp>
      <p:sp>
        <p:nvSpPr>
          <p:cNvPr id="3" name="Content Placeholder 2"/>
          <p:cNvSpPr>
            <a:spLocks noGrp="1"/>
          </p:cNvSpPr>
          <p:nvPr>
            <p:ph idx="1"/>
          </p:nvPr>
        </p:nvSpPr>
        <p:spPr/>
        <p:txBody>
          <a:bodyPr>
            <a:normAutofit/>
          </a:bodyPr>
          <a:lstStyle/>
          <a:p>
            <a:r>
              <a:rPr lang="en-US" sz="4000" dirty="0" smtClean="0"/>
              <a:t>Consistency</a:t>
            </a:r>
            <a:endParaRPr lang="en-US" sz="4000" dirty="0"/>
          </a:p>
        </p:txBody>
      </p:sp>
      <p:pic>
        <p:nvPicPr>
          <p:cNvPr id="4" name="Picture 3" descr="Consistenc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355" y="2454097"/>
            <a:ext cx="4547264" cy="4056993"/>
          </a:xfrm>
          <a:prstGeom prst="rect">
            <a:avLst/>
          </a:prstGeom>
        </p:spPr>
      </p:pic>
    </p:spTree>
    <p:extLst>
      <p:ext uri="{BB962C8B-B14F-4D97-AF65-F5344CB8AC3E}">
        <p14:creationId xmlns:p14="http://schemas.microsoft.com/office/powerpoint/2010/main" val="9670180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Consistency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08510769"/>
              </p:ext>
            </p:extLst>
          </p:nvPr>
        </p:nvGraphicFramePr>
        <p:xfrm>
          <a:off x="488469" y="2552098"/>
          <a:ext cx="11234900" cy="3405761"/>
        </p:xfrm>
        <a:graphic>
          <a:graphicData uri="http://schemas.openxmlformats.org/drawingml/2006/table">
            <a:tbl>
              <a:tblPr firstRow="1" bandRow="1">
                <a:tableStyleId>{5C22544A-7EE6-4342-B048-85BDC9FD1C3A}</a:tableStyleId>
              </a:tblPr>
              <a:tblGrid>
                <a:gridCol w="2808725"/>
                <a:gridCol w="2808725"/>
                <a:gridCol w="2808725"/>
                <a:gridCol w="2808725"/>
              </a:tblGrid>
              <a:tr h="669454">
                <a:tc>
                  <a:txBody>
                    <a:bodyPr/>
                    <a:lstStyle/>
                    <a:p>
                      <a:r>
                        <a:rPr lang="en-US" sz="1900" dirty="0" smtClean="0"/>
                        <a:t>Executer</a:t>
                      </a:r>
                      <a:endParaRPr lang="en-US" sz="1900" dirty="0"/>
                    </a:p>
                  </a:txBody>
                  <a:tcPr/>
                </a:tc>
                <a:tc>
                  <a:txBody>
                    <a:bodyPr/>
                    <a:lstStyle/>
                    <a:p>
                      <a:r>
                        <a:rPr lang="en-US" sz="1900" dirty="0" smtClean="0"/>
                        <a:t>Influencer</a:t>
                      </a:r>
                      <a:endParaRPr lang="en-US" sz="1900" dirty="0"/>
                    </a:p>
                  </a:txBody>
                  <a:tcPr/>
                </a:tc>
                <a:tc>
                  <a:txBody>
                    <a:bodyPr/>
                    <a:lstStyle/>
                    <a:p>
                      <a:r>
                        <a:rPr lang="en-US" sz="1900" dirty="0" smtClean="0"/>
                        <a:t>Relationship</a:t>
                      </a:r>
                      <a:r>
                        <a:rPr lang="en-US" sz="1900" baseline="0" dirty="0" smtClean="0"/>
                        <a:t> - Builder</a:t>
                      </a:r>
                      <a:endParaRPr lang="en-US" sz="1900" dirty="0"/>
                    </a:p>
                  </a:txBody>
                  <a:tcPr/>
                </a:tc>
                <a:tc>
                  <a:txBody>
                    <a:bodyPr/>
                    <a:lstStyle/>
                    <a:p>
                      <a:r>
                        <a:rPr lang="en-US" sz="1900" dirty="0" smtClean="0"/>
                        <a:t>Strategic</a:t>
                      </a:r>
                      <a:r>
                        <a:rPr lang="en-US" sz="1900" baseline="0" dirty="0" smtClean="0"/>
                        <a:t> Thinker</a:t>
                      </a:r>
                      <a:endParaRPr lang="en-US" sz="1900" dirty="0"/>
                    </a:p>
                  </a:txBody>
                  <a:tcPr/>
                </a:tc>
              </a:tr>
              <a:tr h="2736307">
                <a:tc>
                  <a:txBody>
                    <a:bodyPr/>
                    <a:lstStyle/>
                    <a:p>
                      <a:r>
                        <a:rPr lang="en-US" sz="1900" dirty="0" smtClean="0"/>
                        <a:t>Make a schedule of when you will touch base with your connections; continue to encourage them in their work initiatives and ask about their progress.</a:t>
                      </a:r>
                      <a:endParaRPr lang="en-US" sz="1900" dirty="0"/>
                    </a:p>
                  </a:txBody>
                  <a:tcPr/>
                </a:tc>
                <a:tc>
                  <a:txBody>
                    <a:bodyPr/>
                    <a:lstStyle/>
                    <a:p>
                      <a:r>
                        <a:rPr lang="en-US" sz="1900" dirty="0" smtClean="0"/>
                        <a:t>Frequently inspire and provide people with the courage or push they need to move forward with their goals.</a:t>
                      </a:r>
                      <a:endParaRPr lang="en-US" sz="1900" dirty="0"/>
                    </a:p>
                  </a:txBody>
                  <a:tcPr/>
                </a:tc>
                <a:tc>
                  <a:txBody>
                    <a:bodyPr/>
                    <a:lstStyle/>
                    <a:p>
                      <a:r>
                        <a:rPr lang="en-US" sz="1900" dirty="0" smtClean="0"/>
                        <a:t>Forge a bridge of understanding and mutual support by exchanging thoughts, feelings, concerns and needs with your connections.</a:t>
                      </a:r>
                      <a:endParaRPr lang="en-US" sz="1900" dirty="0"/>
                    </a:p>
                  </a:txBody>
                  <a:tcPr/>
                </a:tc>
                <a:tc>
                  <a:txBody>
                    <a:bodyPr/>
                    <a:lstStyle/>
                    <a:p>
                      <a:r>
                        <a:rPr lang="en-US" sz="1900" dirty="0" smtClean="0"/>
                        <a:t>Periodically, keep your connections up to date with your latest research, findings or projects.</a:t>
                      </a:r>
                      <a:endParaRPr lang="en-US" sz="1900" dirty="0"/>
                    </a:p>
                  </a:txBody>
                  <a:tcPr/>
                </a:tc>
              </a:tr>
            </a:tbl>
          </a:graphicData>
        </a:graphic>
      </p:graphicFrame>
    </p:spTree>
    <p:extLst>
      <p:ext uri="{BB962C8B-B14F-4D97-AF65-F5344CB8AC3E}">
        <p14:creationId xmlns:p14="http://schemas.microsoft.com/office/powerpoint/2010/main" val="354537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22" y="677999"/>
            <a:ext cx="9460841" cy="1129996"/>
          </a:xfrm>
        </p:spPr>
        <p:txBody>
          <a:bodyPr/>
          <a:lstStyle/>
          <a:p>
            <a:r>
              <a:rPr lang="en-US" dirty="0" smtClean="0"/>
              <a:t>Developing Your Action Plan</a:t>
            </a:r>
            <a:endParaRPr lang="en-US" dirty="0"/>
          </a:p>
        </p:txBody>
      </p:sp>
      <p:sp>
        <p:nvSpPr>
          <p:cNvPr id="3" name="Content Placeholder 2"/>
          <p:cNvSpPr>
            <a:spLocks noGrp="1"/>
          </p:cNvSpPr>
          <p:nvPr>
            <p:ph idx="1"/>
          </p:nvPr>
        </p:nvSpPr>
        <p:spPr/>
        <p:txBody>
          <a:bodyPr>
            <a:normAutofit/>
          </a:bodyPr>
          <a:lstStyle/>
          <a:p>
            <a:r>
              <a:rPr lang="en-US" sz="4000" dirty="0" smtClean="0"/>
              <a:t>Results</a:t>
            </a:r>
            <a:endParaRPr lang="en-US" sz="4000" dirty="0"/>
          </a:p>
        </p:txBody>
      </p:sp>
      <p:pic>
        <p:nvPicPr>
          <p:cNvPr id="4" name="Picture 3" descr="demonstrated-resul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383" y="2413000"/>
            <a:ext cx="4445000" cy="4445000"/>
          </a:xfrm>
          <a:prstGeom prst="rect">
            <a:avLst/>
          </a:prstGeom>
        </p:spPr>
      </p:pic>
    </p:spTree>
    <p:extLst>
      <p:ext uri="{BB962C8B-B14F-4D97-AF65-F5344CB8AC3E}">
        <p14:creationId xmlns:p14="http://schemas.microsoft.com/office/powerpoint/2010/main" val="2116691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Results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74505655"/>
              </p:ext>
            </p:extLst>
          </p:nvPr>
        </p:nvGraphicFramePr>
        <p:xfrm>
          <a:off x="476262" y="2503255"/>
          <a:ext cx="11186048" cy="3466816"/>
        </p:xfrm>
        <a:graphic>
          <a:graphicData uri="http://schemas.openxmlformats.org/drawingml/2006/table">
            <a:tbl>
              <a:tblPr firstRow="1" bandRow="1">
                <a:tableStyleId>{5C22544A-7EE6-4342-B048-85BDC9FD1C3A}</a:tableStyleId>
              </a:tblPr>
              <a:tblGrid>
                <a:gridCol w="2796512"/>
                <a:gridCol w="2796512"/>
                <a:gridCol w="2796512"/>
                <a:gridCol w="2796512"/>
              </a:tblGrid>
              <a:tr h="681456">
                <a:tc>
                  <a:txBody>
                    <a:bodyPr/>
                    <a:lstStyle/>
                    <a:p>
                      <a:r>
                        <a:rPr lang="en-US" sz="1900" dirty="0" smtClean="0"/>
                        <a:t>Executer</a:t>
                      </a:r>
                      <a:endParaRPr lang="en-US" sz="1900" dirty="0"/>
                    </a:p>
                  </a:txBody>
                  <a:tcPr/>
                </a:tc>
                <a:tc>
                  <a:txBody>
                    <a:bodyPr/>
                    <a:lstStyle/>
                    <a:p>
                      <a:r>
                        <a:rPr lang="en-US" sz="1900" dirty="0" smtClean="0"/>
                        <a:t>Influencer</a:t>
                      </a:r>
                      <a:endParaRPr lang="en-US" sz="1900" dirty="0"/>
                    </a:p>
                  </a:txBody>
                  <a:tcPr/>
                </a:tc>
                <a:tc>
                  <a:txBody>
                    <a:bodyPr/>
                    <a:lstStyle/>
                    <a:p>
                      <a:r>
                        <a:rPr lang="en-US" sz="1900" dirty="0" smtClean="0"/>
                        <a:t>Relationship</a:t>
                      </a:r>
                      <a:r>
                        <a:rPr lang="en-US" sz="1900" baseline="0" dirty="0" smtClean="0"/>
                        <a:t> - Builder</a:t>
                      </a:r>
                      <a:endParaRPr lang="en-US" sz="1900" dirty="0"/>
                    </a:p>
                  </a:txBody>
                  <a:tcPr/>
                </a:tc>
                <a:tc>
                  <a:txBody>
                    <a:bodyPr/>
                    <a:lstStyle/>
                    <a:p>
                      <a:r>
                        <a:rPr lang="en-US" sz="1900" dirty="0" smtClean="0"/>
                        <a:t>Strategic</a:t>
                      </a:r>
                      <a:r>
                        <a:rPr lang="en-US" sz="1900" baseline="0" dirty="0" smtClean="0"/>
                        <a:t> Thinker</a:t>
                      </a:r>
                      <a:endParaRPr lang="en-US" sz="1900" dirty="0"/>
                    </a:p>
                  </a:txBody>
                  <a:tcPr/>
                </a:tc>
              </a:tr>
              <a:tr h="2785360">
                <a:tc>
                  <a:txBody>
                    <a:bodyPr/>
                    <a:lstStyle/>
                    <a:p>
                      <a:r>
                        <a:rPr lang="en-US" sz="1900" dirty="0" smtClean="0"/>
                        <a:t>You can help others achieve their plans and dreams by advising them on how they could achieve large tasks in broken down, easier steps.</a:t>
                      </a:r>
                      <a:endParaRPr lang="en-US" sz="1900" dirty="0"/>
                    </a:p>
                  </a:txBody>
                  <a:tcPr/>
                </a:tc>
                <a:tc>
                  <a:txBody>
                    <a:bodyPr/>
                    <a:lstStyle/>
                    <a:p>
                      <a:r>
                        <a:rPr lang="en-US" sz="1900" dirty="0" smtClean="0"/>
                        <a:t>You can draw people to a cause through your inspirational words and talking about the why of an initiative.</a:t>
                      </a:r>
                      <a:endParaRPr lang="en-US" sz="1900" dirty="0"/>
                    </a:p>
                  </a:txBody>
                  <a:tcPr/>
                </a:tc>
                <a:tc>
                  <a:txBody>
                    <a:bodyPr/>
                    <a:lstStyle/>
                    <a:p>
                      <a:r>
                        <a:rPr lang="en-US" sz="1900" dirty="0" smtClean="0"/>
                        <a:t>You can help people/groups to see their shared goals and encourage them to work together to achieve them - inspire them to see that they are part of something bigger.</a:t>
                      </a:r>
                      <a:endParaRPr lang="en-US" sz="1900" dirty="0"/>
                    </a:p>
                  </a:txBody>
                  <a:tcPr/>
                </a:tc>
                <a:tc>
                  <a:txBody>
                    <a:bodyPr/>
                    <a:lstStyle/>
                    <a:p>
                      <a:r>
                        <a:rPr lang="en-US" sz="1900" dirty="0" smtClean="0"/>
                        <a:t>Team up with someone who has action-oriented talents - you can help them make wise, thought-out decisions, and they can help you turn your analysis into action.</a:t>
                      </a:r>
                      <a:endParaRPr lang="en-US" sz="1900" dirty="0"/>
                    </a:p>
                  </a:txBody>
                  <a:tcPr/>
                </a:tc>
              </a:tr>
            </a:tbl>
          </a:graphicData>
        </a:graphic>
      </p:graphicFrame>
    </p:spTree>
    <p:extLst>
      <p:ext uri="{BB962C8B-B14F-4D97-AF65-F5344CB8AC3E}">
        <p14:creationId xmlns:p14="http://schemas.microsoft.com/office/powerpoint/2010/main" val="73914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use your Style?</a:t>
            </a:r>
            <a:endParaRPr lang="en-US" dirty="0"/>
          </a:p>
        </p:txBody>
      </p:sp>
      <p:sp>
        <p:nvSpPr>
          <p:cNvPr id="3" name="Content Placeholder 2"/>
          <p:cNvSpPr>
            <a:spLocks noGrp="1"/>
          </p:cNvSpPr>
          <p:nvPr>
            <p:ph idx="1"/>
          </p:nvPr>
        </p:nvSpPr>
        <p:spPr>
          <a:xfrm>
            <a:off x="537321" y="2393356"/>
            <a:ext cx="10968529" cy="4127316"/>
          </a:xfrm>
        </p:spPr>
        <p:txBody>
          <a:bodyPr>
            <a:noAutofit/>
          </a:bodyPr>
          <a:lstStyle/>
          <a:p>
            <a:r>
              <a:rPr lang="en-US" sz="3800" dirty="0" smtClean="0"/>
              <a:t>For </a:t>
            </a:r>
            <a:r>
              <a:rPr lang="en-US" sz="3800" dirty="0"/>
              <a:t>each of the 4 Stages of Networking, what is one action step that you can take</a:t>
            </a:r>
            <a:r>
              <a:rPr lang="en-US" sz="3800" dirty="0" smtClean="0"/>
              <a:t>?</a:t>
            </a:r>
          </a:p>
          <a:p>
            <a:pPr marL="0" indent="0">
              <a:buNone/>
            </a:pPr>
            <a:endParaRPr lang="en-US" sz="3800" dirty="0" smtClean="0"/>
          </a:p>
          <a:p>
            <a:r>
              <a:rPr lang="en-US" sz="3800" dirty="0" smtClean="0"/>
              <a:t>How could you use this with your clients?</a:t>
            </a:r>
          </a:p>
          <a:p>
            <a:endParaRPr lang="en-US" sz="3800" dirty="0" smtClean="0"/>
          </a:p>
          <a:p>
            <a:r>
              <a:rPr lang="en-US" sz="3800" dirty="0" smtClean="0"/>
              <a:t>What would be the challenges in using this?</a:t>
            </a:r>
            <a:endParaRPr lang="en-US" sz="3800" dirty="0"/>
          </a:p>
        </p:txBody>
      </p:sp>
    </p:spTree>
    <p:extLst>
      <p:ext uri="{BB962C8B-B14F-4D97-AF65-F5344CB8AC3E}">
        <p14:creationId xmlns:p14="http://schemas.microsoft.com/office/powerpoint/2010/main" val="21050527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762" y="4992129"/>
            <a:ext cx="10634031" cy="1147745"/>
          </a:xfrm>
        </p:spPr>
        <p:txBody>
          <a:bodyPr anchor="t"/>
          <a:lstStyle/>
          <a:p>
            <a:pPr algn="ctr"/>
            <a:r>
              <a:rPr lang="en-US" dirty="0" smtClean="0"/>
              <a:t>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582" y="747068"/>
            <a:ext cx="5464389" cy="4091735"/>
          </a:xfrm>
          <a:prstGeom prst="rect">
            <a:avLst/>
          </a:prstGeom>
        </p:spPr>
      </p:pic>
    </p:spTree>
    <p:extLst>
      <p:ext uri="{BB962C8B-B14F-4D97-AF65-F5344CB8AC3E}">
        <p14:creationId xmlns:p14="http://schemas.microsoft.com/office/powerpoint/2010/main" val="35308715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networking?</a:t>
            </a:r>
            <a:endParaRPr lang="en-US" dirty="0"/>
          </a:p>
        </p:txBody>
      </p:sp>
      <p:sp>
        <p:nvSpPr>
          <p:cNvPr id="3" name="Content Placeholder 2"/>
          <p:cNvSpPr>
            <a:spLocks noGrp="1"/>
          </p:cNvSpPr>
          <p:nvPr>
            <p:ph idx="1"/>
          </p:nvPr>
        </p:nvSpPr>
        <p:spPr>
          <a:xfrm>
            <a:off x="395921" y="2598667"/>
            <a:ext cx="4800550" cy="2992847"/>
          </a:xfrm>
        </p:spPr>
        <p:txBody>
          <a:bodyPr>
            <a:normAutofit/>
          </a:bodyPr>
          <a:lstStyle/>
          <a:p>
            <a:pPr marL="0" indent="0">
              <a:buNone/>
            </a:pPr>
            <a:endParaRPr lang="en-US" dirty="0" smtClean="0"/>
          </a:p>
          <a:p>
            <a:pPr marL="0" indent="0" algn="ctr">
              <a:buNone/>
            </a:pPr>
            <a:r>
              <a:rPr lang="en-US" sz="4000" dirty="0" smtClean="0"/>
              <a:t>What does “</a:t>
            </a:r>
            <a:r>
              <a:rPr lang="en-US" sz="4000" u="sng" dirty="0"/>
              <a:t>networking</a:t>
            </a:r>
            <a:r>
              <a:rPr lang="en-US" sz="4000" dirty="0" smtClean="0"/>
              <a:t>” mean?</a:t>
            </a:r>
            <a:endParaRPr lang="en-US" sz="4000" dirty="0"/>
          </a:p>
          <a:p>
            <a:endParaRPr lang="en-US" dirty="0"/>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696" y="2405004"/>
            <a:ext cx="6583169" cy="4279059"/>
          </a:xfrm>
          <a:prstGeom prst="rect">
            <a:avLst/>
          </a:prstGeom>
        </p:spPr>
      </p:pic>
    </p:spTree>
    <p:extLst>
      <p:ext uri="{BB962C8B-B14F-4D97-AF65-F5344CB8AC3E}">
        <p14:creationId xmlns:p14="http://schemas.microsoft.com/office/powerpoint/2010/main" val="39440146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networking?</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sz="4000" dirty="0"/>
              <a:t>…a supportive system of sharing information and services among individuals and groups having a common interest</a:t>
            </a:r>
          </a:p>
          <a:p>
            <a:endParaRPr lang="en-US" dirty="0"/>
          </a:p>
          <a:p>
            <a:endParaRPr lang="en-US" dirty="0" smtClean="0"/>
          </a:p>
          <a:p>
            <a:endParaRPr lang="en-US" dirty="0"/>
          </a:p>
          <a:p>
            <a:r>
              <a:rPr lang="en-US" dirty="0" smtClean="0"/>
              <a:t>*According to </a:t>
            </a:r>
            <a:r>
              <a:rPr lang="en-US" dirty="0" err="1" smtClean="0"/>
              <a:t>dictionary.com</a:t>
            </a:r>
            <a:endParaRPr lang="en-US" dirty="0" smtClean="0"/>
          </a:p>
        </p:txBody>
      </p:sp>
    </p:spTree>
    <p:extLst>
      <p:ext uri="{BB962C8B-B14F-4D97-AF65-F5344CB8AC3E}">
        <p14:creationId xmlns:p14="http://schemas.microsoft.com/office/powerpoint/2010/main" val="38028352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networking?</a:t>
            </a:r>
            <a:endParaRPr lang="en-US" dirty="0"/>
          </a:p>
        </p:txBody>
      </p:sp>
      <p:sp>
        <p:nvSpPr>
          <p:cNvPr id="3" name="Content Placeholder 2"/>
          <p:cNvSpPr>
            <a:spLocks noGrp="1"/>
          </p:cNvSpPr>
          <p:nvPr>
            <p:ph idx="1"/>
          </p:nvPr>
        </p:nvSpPr>
        <p:spPr>
          <a:xfrm>
            <a:off x="549533" y="2295666"/>
            <a:ext cx="11039507" cy="4212793"/>
          </a:xfrm>
        </p:spPr>
        <p:txBody>
          <a:bodyPr>
            <a:normAutofit/>
          </a:bodyPr>
          <a:lstStyle/>
          <a:p>
            <a:pPr>
              <a:lnSpc>
                <a:spcPct val="150000"/>
              </a:lnSpc>
            </a:pPr>
            <a:r>
              <a:rPr lang="en-US" sz="3000" dirty="0" smtClean="0"/>
              <a:t>“Insider” information</a:t>
            </a:r>
          </a:p>
          <a:p>
            <a:pPr>
              <a:lnSpc>
                <a:spcPct val="150000"/>
              </a:lnSpc>
            </a:pPr>
            <a:r>
              <a:rPr lang="en-US" sz="3000" dirty="0" smtClean="0"/>
              <a:t>Learn from those inside and outside your industry</a:t>
            </a:r>
          </a:p>
          <a:p>
            <a:pPr>
              <a:lnSpc>
                <a:spcPct val="150000"/>
              </a:lnSpc>
            </a:pPr>
            <a:r>
              <a:rPr lang="en-US" sz="3000" dirty="0" smtClean="0"/>
              <a:t>New ways of looking at things</a:t>
            </a:r>
          </a:p>
          <a:p>
            <a:pPr>
              <a:lnSpc>
                <a:spcPct val="150000"/>
              </a:lnSpc>
            </a:pPr>
            <a:r>
              <a:rPr lang="en-US" sz="3000" dirty="0" smtClean="0"/>
              <a:t>Promote your ideas/work</a:t>
            </a:r>
          </a:p>
          <a:p>
            <a:pPr>
              <a:lnSpc>
                <a:spcPct val="150000"/>
              </a:lnSpc>
            </a:pPr>
            <a:r>
              <a:rPr lang="en-US" sz="3000" dirty="0" smtClean="0"/>
              <a:t>Connections to the hidden job market</a:t>
            </a:r>
            <a:endParaRPr lang="en-US" sz="3000" dirty="0" smtClean="0"/>
          </a:p>
          <a:p>
            <a:pPr marL="0" indent="0">
              <a:lnSpc>
                <a:spcPct val="150000"/>
              </a:lnSpc>
              <a:buNone/>
            </a:pPr>
            <a:endParaRPr lang="en-US" sz="3000" dirty="0"/>
          </a:p>
          <a:p>
            <a:pPr algn="ctr">
              <a:lnSpc>
                <a:spcPct val="150000"/>
              </a:lnSpc>
            </a:pPr>
            <a:endParaRPr lang="en-US" dirty="0"/>
          </a:p>
          <a:p>
            <a:pPr algn="ctr">
              <a:lnSpc>
                <a:spcPct val="150000"/>
              </a:lnSpc>
            </a:pPr>
            <a:endParaRPr lang="en-US" dirty="0" smtClean="0"/>
          </a:p>
          <a:p>
            <a:pPr algn="ctr">
              <a:lnSpc>
                <a:spcPct val="150000"/>
              </a:lnSpc>
            </a:pPr>
            <a:endParaRPr lang="en-US" dirty="0"/>
          </a:p>
        </p:txBody>
      </p:sp>
    </p:spTree>
    <p:extLst>
      <p:ext uri="{BB962C8B-B14F-4D97-AF65-F5344CB8AC3E}">
        <p14:creationId xmlns:p14="http://schemas.microsoft.com/office/powerpoint/2010/main" val="188518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Today’s Session</a:t>
            </a:r>
            <a:endParaRPr lang="en-US" dirty="0"/>
          </a:p>
        </p:txBody>
      </p:sp>
      <p:sp>
        <p:nvSpPr>
          <p:cNvPr id="3" name="Content Placeholder 2"/>
          <p:cNvSpPr>
            <a:spLocks noGrp="1"/>
          </p:cNvSpPr>
          <p:nvPr>
            <p:ph idx="1"/>
          </p:nvPr>
        </p:nvSpPr>
        <p:spPr>
          <a:xfrm>
            <a:off x="525487" y="2365079"/>
            <a:ext cx="11166572" cy="4277582"/>
          </a:xfrm>
        </p:spPr>
        <p:txBody>
          <a:bodyPr>
            <a:normAutofit lnSpcReduction="10000"/>
          </a:bodyPr>
          <a:lstStyle/>
          <a:p>
            <a:pPr>
              <a:buFont typeface="+mj-lt"/>
              <a:buAutoNum type="arabicPeriod"/>
            </a:pPr>
            <a:r>
              <a:rPr lang="en-US" sz="2800" dirty="0"/>
              <a:t>Utilize the </a:t>
            </a:r>
            <a:r>
              <a:rPr lang="en-US" sz="2800" i="1" dirty="0"/>
              <a:t>Networking Style Questionnaire </a:t>
            </a:r>
            <a:r>
              <a:rPr lang="en-US" sz="2800" dirty="0"/>
              <a:t>to determine your own networking </a:t>
            </a:r>
            <a:r>
              <a:rPr lang="en-US" sz="2800" dirty="0" smtClean="0"/>
              <a:t>style</a:t>
            </a:r>
            <a:r>
              <a:rPr lang="en-US" sz="2800" dirty="0"/>
              <a:t> </a:t>
            </a:r>
            <a:r>
              <a:rPr lang="en-US" sz="2800" dirty="0" smtClean="0"/>
              <a:t>and become familiar with this assessment</a:t>
            </a:r>
          </a:p>
          <a:p>
            <a:pPr>
              <a:buFont typeface="+mj-lt"/>
              <a:buAutoNum type="arabicPeriod"/>
            </a:pPr>
            <a:endParaRPr lang="en-US" sz="2800" dirty="0"/>
          </a:p>
          <a:p>
            <a:pPr>
              <a:buFont typeface="+mj-lt"/>
              <a:buAutoNum type="arabicPeriod"/>
            </a:pPr>
            <a:r>
              <a:rPr lang="en-US" sz="2800" dirty="0"/>
              <a:t>Develop networking goals and action steps</a:t>
            </a:r>
            <a:br>
              <a:rPr lang="en-US" sz="2800" dirty="0"/>
            </a:br>
            <a:r>
              <a:rPr lang="en-US" sz="2800" dirty="0" smtClean="0"/>
              <a:t>for you/clients</a:t>
            </a:r>
          </a:p>
          <a:p>
            <a:pPr>
              <a:buFont typeface="+mj-lt"/>
              <a:buAutoNum type="arabicPeriod"/>
            </a:pPr>
            <a:endParaRPr lang="en-US" sz="2800" dirty="0"/>
          </a:p>
          <a:p>
            <a:pPr>
              <a:buFont typeface="+mj-lt"/>
              <a:buAutoNum type="arabicPeriod"/>
            </a:pPr>
            <a:r>
              <a:rPr lang="en-US" sz="2800" dirty="0"/>
              <a:t>Figure out how to apply your style/goals/plan to your own career development</a:t>
            </a:r>
          </a:p>
        </p:txBody>
      </p:sp>
    </p:spTree>
    <p:extLst>
      <p:ext uri="{BB962C8B-B14F-4D97-AF65-F5344CB8AC3E}">
        <p14:creationId xmlns:p14="http://schemas.microsoft.com/office/powerpoint/2010/main" val="420895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Network</a:t>
            </a:r>
            <a:endParaRPr lang="en-US" dirty="0"/>
          </a:p>
        </p:txBody>
      </p:sp>
      <p:sp>
        <p:nvSpPr>
          <p:cNvPr id="3" name="Content Placeholder 2"/>
          <p:cNvSpPr>
            <a:spLocks noGrp="1"/>
          </p:cNvSpPr>
          <p:nvPr>
            <p:ph idx="1"/>
          </p:nvPr>
        </p:nvSpPr>
        <p:spPr>
          <a:xfrm>
            <a:off x="613067" y="2306681"/>
            <a:ext cx="10093004" cy="4262983"/>
          </a:xfrm>
        </p:spPr>
        <p:txBody>
          <a:bodyPr numCol="2">
            <a:normAutofit lnSpcReduction="10000"/>
          </a:bodyPr>
          <a:lstStyle/>
          <a:p>
            <a:r>
              <a:rPr lang="en-US" sz="3200" dirty="0"/>
              <a:t>Career Fairs</a:t>
            </a:r>
          </a:p>
          <a:p>
            <a:r>
              <a:rPr lang="en-US" sz="3200" dirty="0"/>
              <a:t>Professional </a:t>
            </a:r>
            <a:r>
              <a:rPr lang="en-US" sz="3200" dirty="0" smtClean="0"/>
              <a:t>Associations</a:t>
            </a:r>
            <a:endParaRPr lang="en-US" sz="3200" dirty="0"/>
          </a:p>
          <a:p>
            <a:r>
              <a:rPr lang="en-US" sz="3200" dirty="0"/>
              <a:t>Events and panels</a:t>
            </a:r>
          </a:p>
          <a:p>
            <a:r>
              <a:rPr lang="en-US" sz="3200" dirty="0" smtClean="0"/>
              <a:t>LinkedIn (and other social media)</a:t>
            </a:r>
            <a:endParaRPr lang="en-US" sz="3200" dirty="0"/>
          </a:p>
          <a:p>
            <a:r>
              <a:rPr lang="en-US" sz="3200" dirty="0"/>
              <a:t>Informational Interviews</a:t>
            </a:r>
          </a:p>
          <a:p>
            <a:r>
              <a:rPr lang="en-US" sz="3200" dirty="0" smtClean="0"/>
              <a:t>Volunteer</a:t>
            </a:r>
          </a:p>
          <a:p>
            <a:r>
              <a:rPr lang="en-US" sz="3200" dirty="0" err="1" smtClean="0"/>
              <a:t>Meetup</a:t>
            </a:r>
            <a:r>
              <a:rPr lang="en-US" sz="3200" dirty="0" smtClean="0"/>
              <a:t> </a:t>
            </a:r>
            <a:r>
              <a:rPr lang="en-US" sz="3200" dirty="0"/>
              <a:t>group</a:t>
            </a:r>
          </a:p>
          <a:p>
            <a:r>
              <a:rPr lang="en-US" sz="3200" dirty="0"/>
              <a:t>Write a blog</a:t>
            </a:r>
          </a:p>
          <a:p>
            <a:r>
              <a:rPr lang="en-US" sz="3200" dirty="0" smtClean="0"/>
              <a:t>Asking </a:t>
            </a:r>
            <a:r>
              <a:rPr lang="en-US" sz="3200" dirty="0"/>
              <a:t>for resume feedback from a professional</a:t>
            </a:r>
          </a:p>
          <a:p>
            <a:r>
              <a:rPr lang="en-US" sz="3200" dirty="0" smtClean="0"/>
              <a:t>Presenting</a:t>
            </a:r>
            <a:endParaRPr lang="en-US" sz="3200" dirty="0"/>
          </a:p>
        </p:txBody>
      </p:sp>
    </p:spTree>
    <p:extLst>
      <p:ext uri="{BB962C8B-B14F-4D97-AF65-F5344CB8AC3E}">
        <p14:creationId xmlns:p14="http://schemas.microsoft.com/office/powerpoint/2010/main" val="1718682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884" y="4650154"/>
            <a:ext cx="8825657" cy="1511743"/>
          </a:xfrm>
        </p:spPr>
        <p:txBody>
          <a:bodyPr>
            <a:noAutofit/>
          </a:bodyPr>
          <a:lstStyle/>
          <a:p>
            <a:pPr algn="ctr"/>
            <a:r>
              <a:rPr lang="en-US" sz="2800" dirty="0"/>
              <a:t>What </a:t>
            </a:r>
            <a:r>
              <a:rPr lang="en-US" sz="2800" dirty="0" smtClean="0"/>
              <a:t>if you </a:t>
            </a:r>
            <a:r>
              <a:rPr lang="en-US" sz="2800" dirty="0"/>
              <a:t>could network in accordance with your strengths, in a way that’s most comfortable for you?</a:t>
            </a:r>
          </a:p>
        </p:txBody>
      </p:sp>
      <p:pic>
        <p:nvPicPr>
          <p:cNvPr id="3" name="Picture 2" descr="iStock_000011272144X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51" y="0"/>
            <a:ext cx="5984132" cy="4450884"/>
          </a:xfrm>
          <a:prstGeom prst="rect">
            <a:avLst/>
          </a:prstGeom>
        </p:spPr>
      </p:pic>
      <p:sp>
        <p:nvSpPr>
          <p:cNvPr id="4" name="Oval Callout 3"/>
          <p:cNvSpPr/>
          <p:nvPr/>
        </p:nvSpPr>
        <p:spPr>
          <a:xfrm>
            <a:off x="4727448" y="0"/>
            <a:ext cx="4010101" cy="255153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i="1" dirty="0"/>
              <a:t>If you think networking is just about awkwardly starting a conversation with a stranger, think again.</a:t>
            </a:r>
            <a:endParaRPr lang="en-US" i="1" dirty="0"/>
          </a:p>
        </p:txBody>
      </p:sp>
    </p:spTree>
    <p:extLst>
      <p:ext uri="{BB962C8B-B14F-4D97-AF65-F5344CB8AC3E}">
        <p14:creationId xmlns:p14="http://schemas.microsoft.com/office/powerpoint/2010/main" val="42354363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Styles Assessment</a:t>
            </a:r>
            <a:endParaRPr lang="en-US" dirty="0"/>
          </a:p>
        </p:txBody>
      </p:sp>
      <p:sp>
        <p:nvSpPr>
          <p:cNvPr id="3" name="Content Placeholder 2"/>
          <p:cNvSpPr>
            <a:spLocks noGrp="1"/>
          </p:cNvSpPr>
          <p:nvPr>
            <p:ph idx="1"/>
          </p:nvPr>
        </p:nvSpPr>
        <p:spPr>
          <a:xfrm>
            <a:off x="468925" y="2188310"/>
            <a:ext cx="11195539" cy="4376615"/>
          </a:xfrm>
        </p:spPr>
        <p:txBody>
          <a:bodyPr/>
          <a:lstStyle/>
          <a:p>
            <a:pPr marL="0" indent="0">
              <a:buNone/>
            </a:pPr>
            <a:r>
              <a:rPr lang="en-US" b="1" u="sng" dirty="0" smtClean="0"/>
              <a:t>INSTRUCTIONS</a:t>
            </a:r>
          </a:p>
          <a:p>
            <a:pPr marL="0" indent="0">
              <a:buNone/>
            </a:pPr>
            <a:r>
              <a:rPr lang="en-US" b="1" i="1" dirty="0" smtClean="0"/>
              <a:t>Next </a:t>
            </a:r>
            <a:r>
              <a:rPr lang="en-US" b="1" i="1" dirty="0"/>
              <a:t>to each statement put the corresponding number </a:t>
            </a:r>
            <a:r>
              <a:rPr lang="en-US" b="1" i="1" dirty="0" smtClean="0"/>
              <a:t>response.</a:t>
            </a:r>
            <a:endParaRPr lang="en-US" dirty="0"/>
          </a:p>
          <a:p>
            <a:r>
              <a:rPr lang="en-US" b="1" i="1" dirty="0"/>
              <a:t>9 - Always True</a:t>
            </a:r>
            <a:endParaRPr lang="en-US" dirty="0"/>
          </a:p>
          <a:p>
            <a:r>
              <a:rPr lang="en-US" b="1" i="1" dirty="0"/>
              <a:t>6 - Often True</a:t>
            </a:r>
            <a:endParaRPr lang="en-US" dirty="0"/>
          </a:p>
          <a:p>
            <a:r>
              <a:rPr lang="en-US" b="1" i="1" dirty="0"/>
              <a:t>3 - Occasionally True</a:t>
            </a:r>
            <a:endParaRPr lang="en-US" dirty="0"/>
          </a:p>
          <a:p>
            <a:r>
              <a:rPr lang="en-US" b="1" i="1" dirty="0"/>
              <a:t>1 - Rarely True/Not </a:t>
            </a:r>
            <a:r>
              <a:rPr lang="en-US" b="1" i="1" dirty="0" smtClean="0"/>
              <a:t>True</a:t>
            </a:r>
          </a:p>
          <a:p>
            <a:endParaRPr lang="en-US" b="1" i="1" dirty="0"/>
          </a:p>
          <a:p>
            <a:r>
              <a:rPr lang="en-US" b="1" i="1" dirty="0" smtClean="0"/>
              <a:t>On other side of sheet, put the responses for each question in the appropriate boxes.</a:t>
            </a:r>
          </a:p>
          <a:p>
            <a:endParaRPr lang="en-US" b="1" i="1" dirty="0"/>
          </a:p>
          <a:p>
            <a:r>
              <a:rPr lang="en-US" b="1" i="1" dirty="0" smtClean="0"/>
              <a:t>Calculate row totals.</a:t>
            </a:r>
            <a:endParaRPr lang="en-US" dirty="0"/>
          </a:p>
        </p:txBody>
      </p:sp>
    </p:spTree>
    <p:extLst>
      <p:ext uri="{BB962C8B-B14F-4D97-AF65-F5344CB8AC3E}">
        <p14:creationId xmlns:p14="http://schemas.microsoft.com/office/powerpoint/2010/main" val="30592041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11491</TotalTime>
  <Words>1066</Words>
  <Application>Microsoft Macintosh PowerPoint</Application>
  <PresentationFormat>Custom</PresentationFormat>
  <Paragraphs>153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 Boardroom</vt:lpstr>
      <vt:lpstr>Networking Styles</vt:lpstr>
      <vt:lpstr>…what IS networking?</vt:lpstr>
      <vt:lpstr>…what IS networking?</vt:lpstr>
      <vt:lpstr>…what IS networking?</vt:lpstr>
      <vt:lpstr>Why networking?</vt:lpstr>
      <vt:lpstr>Purpose of Today’s Session</vt:lpstr>
      <vt:lpstr>Ways to Network</vt:lpstr>
      <vt:lpstr>What if you could network in accordance with your strengths, in a way that’s most comfortable for you?</vt:lpstr>
      <vt:lpstr>Networking Styles Assessment</vt:lpstr>
      <vt:lpstr>4 Networking Styles</vt:lpstr>
      <vt:lpstr>Style 1: Executer</vt:lpstr>
      <vt:lpstr>Style 2: Influencer</vt:lpstr>
      <vt:lpstr>Style 3: Relationship Builder</vt:lpstr>
      <vt:lpstr>Style 4: Strategic Thinker</vt:lpstr>
      <vt:lpstr>4 Stages of Networking</vt:lpstr>
      <vt:lpstr>Developing Your Action Plan</vt:lpstr>
      <vt:lpstr>Stage 1: Rapport</vt:lpstr>
      <vt:lpstr>Developing Your Action Plan</vt:lpstr>
      <vt:lpstr>Stage 2: Trust</vt:lpstr>
      <vt:lpstr>Developing Your Action Plan</vt:lpstr>
      <vt:lpstr>Stage 3: Consistency</vt:lpstr>
      <vt:lpstr>Developing Your Action Plan</vt:lpstr>
      <vt:lpstr>Stage 4: Results</vt:lpstr>
      <vt:lpstr>How will YOU use your Style?</vt:lpstr>
      <vt:lpstr>Questions?</vt:lpstr>
    </vt:vector>
  </TitlesOfParts>
  <Company>Hofstra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 Smith</dc:creator>
  <cp:lastModifiedBy>Information Technology</cp:lastModifiedBy>
  <cp:revision>52</cp:revision>
  <cp:lastPrinted>2015-04-21T20:46:44Z</cp:lastPrinted>
  <dcterms:created xsi:type="dcterms:W3CDTF">2015-03-03T18:29:50Z</dcterms:created>
  <dcterms:modified xsi:type="dcterms:W3CDTF">2015-05-19T22:03:37Z</dcterms:modified>
</cp:coreProperties>
</file>